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8" r:id="rId3"/>
  </p:sldMasterIdLst>
  <p:notesMasterIdLst>
    <p:notesMasterId r:id="rId17"/>
  </p:notesMasterIdLst>
  <p:handoutMasterIdLst>
    <p:handoutMasterId r:id="rId18"/>
  </p:handoutMasterIdLst>
  <p:sldIdLst>
    <p:sldId id="256" r:id="rId4"/>
    <p:sldId id="257" r:id="rId5"/>
    <p:sldId id="265" r:id="rId6"/>
    <p:sldId id="258" r:id="rId7"/>
    <p:sldId id="267" r:id="rId8"/>
    <p:sldId id="266" r:id="rId9"/>
    <p:sldId id="269" r:id="rId10"/>
    <p:sldId id="270" r:id="rId11"/>
    <p:sldId id="271" r:id="rId12"/>
    <p:sldId id="272" r:id="rId13"/>
    <p:sldId id="273" r:id="rId14"/>
    <p:sldId id="274"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89C"/>
    <a:srgbClr val="7F64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1699"/>
  </p:normalViewPr>
  <p:slideViewPr>
    <p:cSldViewPr snapToGrid="0">
      <p:cViewPr>
        <p:scale>
          <a:sx n="86" d="100"/>
          <a:sy n="86" d="100"/>
        </p:scale>
        <p:origin x="392" y="5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B2C919-AE76-060E-7BCF-29B3BBE266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a:extLst>
              <a:ext uri="{FF2B5EF4-FFF2-40B4-BE49-F238E27FC236}">
                <a16:creationId xmlns:a16="http://schemas.microsoft.com/office/drawing/2014/main" id="{50B14E70-7EA7-D5A1-4640-901F7A87C6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D33ABC-50EF-0D46-86B8-F08C96BB7037}" type="datetimeFigureOut">
              <a:rPr lang="en-UA" smtClean="0"/>
              <a:t>09.03.2023</a:t>
            </a:fld>
            <a:endParaRPr lang="en-UA"/>
          </a:p>
        </p:txBody>
      </p:sp>
      <p:sp>
        <p:nvSpPr>
          <p:cNvPr id="4" name="Footer Placeholder 3">
            <a:extLst>
              <a:ext uri="{FF2B5EF4-FFF2-40B4-BE49-F238E27FC236}">
                <a16:creationId xmlns:a16="http://schemas.microsoft.com/office/drawing/2014/main" id="{A3B8D9AA-D8A8-32FE-C08D-3C93C1515E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5" name="Slide Number Placeholder 4">
            <a:extLst>
              <a:ext uri="{FF2B5EF4-FFF2-40B4-BE49-F238E27FC236}">
                <a16:creationId xmlns:a16="http://schemas.microsoft.com/office/drawing/2014/main" id="{E5EBE0AF-B95A-F6B0-1E65-98AE0D6145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3F48C-42F6-DC4A-BEC2-53E80DDC03C6}" type="slidenum">
              <a:rPr lang="en-UA" smtClean="0"/>
              <a:t>‹#›</a:t>
            </a:fld>
            <a:endParaRPr lang="en-UA"/>
          </a:p>
        </p:txBody>
      </p:sp>
    </p:spTree>
    <p:extLst>
      <p:ext uri="{BB962C8B-B14F-4D97-AF65-F5344CB8AC3E}">
        <p14:creationId xmlns:p14="http://schemas.microsoft.com/office/powerpoint/2010/main" val="1706742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FEBB4-2AE4-2445-A136-61113D9D9D98}" type="datetimeFigureOut">
              <a:rPr lang="en-UA" smtClean="0"/>
              <a:t>09.03.2023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5C32C-AAF4-7844-AA13-7CF70AB0774C}" type="slidenum">
              <a:rPr lang="en-UA" smtClean="0"/>
              <a:t>‹#›</a:t>
            </a:fld>
            <a:endParaRPr lang="en-UA"/>
          </a:p>
        </p:txBody>
      </p:sp>
    </p:spTree>
    <p:extLst>
      <p:ext uri="{BB962C8B-B14F-4D97-AF65-F5344CB8AC3E}">
        <p14:creationId xmlns:p14="http://schemas.microsoft.com/office/powerpoint/2010/main" val="382910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datasets/asgharalikhan/mortality-rate-heart-patient-pakistan-hospita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aggle.com/datasets/asgharalikhan/mortality-rate-heart-patient-pakistan-hospita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&lt;In this video, we'll look at how to read any data using Python's panda package.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a:t>
            </a:fld>
            <a:endParaRPr lang="en-UA"/>
          </a:p>
        </p:txBody>
      </p:sp>
    </p:spTree>
    <p:extLst>
      <p:ext uri="{BB962C8B-B14F-4D97-AF65-F5344CB8AC3E}">
        <p14:creationId xmlns:p14="http://schemas.microsoft.com/office/powerpoint/2010/main" val="248503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&lt;First, we put the column names in a list called headers, then we set </a:t>
            </a:r>
            <a:r>
              <a:rPr lang="en-US" sz="1800" b="0" i="0" u="none" strike="noStrike" dirty="0" err="1">
                <a:solidFill>
                  <a:srgbClr val="000000"/>
                </a:solidFill>
                <a:effectLst/>
                <a:latin typeface="Calibri" panose="020F0502020204030204" pitchFamily="34" charset="0"/>
              </a:rPr>
              <a:t>df.columns</a:t>
            </a:r>
            <a:r>
              <a:rPr lang="en-US" sz="1800" b="0" i="0" u="none" strike="noStrike" dirty="0">
                <a:solidFill>
                  <a:srgbClr val="000000"/>
                </a:solidFill>
                <a:effectLst/>
                <a:latin typeface="Calibri" panose="020F0502020204030204" pitchFamily="34" charset="0"/>
              </a:rPr>
              <a:t> equals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headers to replace the standard integer headers with a list.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If we use the head method presented on the last slide to validate the data set, we see the correct headings inserted at the top of each column.&gt;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10</a:t>
            </a:fld>
            <a:endParaRPr lang="en-UA"/>
          </a:p>
        </p:txBody>
      </p:sp>
    </p:spTree>
    <p:extLst>
      <p:ext uri="{BB962C8B-B14F-4D97-AF65-F5344CB8AC3E}">
        <p14:creationId xmlns:p14="http://schemas.microsoft.com/office/powerpoint/2010/main" val="2337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&lt;At some point in time after performing operations on the data frame you can want to export a panda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to a new CSV file. This can be done using the </a:t>
            </a:r>
            <a:r>
              <a:rPr lang="en-US" sz="1800" b="0" i="0" u="none" strike="noStrike" dirty="0" err="1">
                <a:solidFill>
                  <a:srgbClr val="000000"/>
                </a:solidFill>
                <a:effectLst/>
                <a:latin typeface="Calibri" panose="020F0502020204030204" pitchFamily="34" charset="0"/>
              </a:rPr>
              <a:t>to_CSV</a:t>
            </a:r>
            <a:r>
              <a:rPr lang="en-US" sz="1800" b="0" i="0" u="none" strike="noStrike" dirty="0">
                <a:solidFill>
                  <a:srgbClr val="000000"/>
                </a:solidFill>
                <a:effectLst/>
                <a:latin typeface="Calibri" panose="020F0502020204030204" pitchFamily="34" charset="0"/>
              </a:rPr>
              <a:t> method.&gt;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 To do this, specify the path to the file which contains the name of the file you want to write to.</a:t>
            </a:r>
            <a:endParaRPr lang="en-US" b="0" i="0" u="none" strike="noStrike" dirty="0">
              <a:solidFill>
                <a:srgbClr val="000000"/>
              </a:solidFill>
              <a:effectLst/>
            </a:endParaRPr>
          </a:p>
          <a:p>
            <a:r>
              <a:rPr lang="en-US" sz="1800" b="0" i="0" u="none" strike="noStrike" dirty="0">
                <a:solidFill>
                  <a:srgbClr val="000000"/>
                </a:solidFill>
                <a:effectLst/>
                <a:latin typeface="Calibri" panose="020F0502020204030204" pitchFamily="34" charset="0"/>
              </a:rPr>
              <a:t>For example, if you want to save a frame of data </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as </a:t>
            </a:r>
            <a:r>
              <a:rPr lang="en-US" sz="1800" b="0" i="0" u="none" strike="noStrike" dirty="0" err="1">
                <a:solidFill>
                  <a:srgbClr val="000000"/>
                </a:solidFill>
                <a:effectLst/>
                <a:latin typeface="Arial" panose="020B0604020202020204" pitchFamily="34" charset="0"/>
              </a:rPr>
              <a:t>heart_failure</a:t>
            </a:r>
            <a:r>
              <a:rPr lang="en-US" sz="1800" b="0" i="0" u="none" strike="noStrike" dirty="0" err="1">
                <a:solidFill>
                  <a:srgbClr val="000000"/>
                </a:solidFill>
                <a:effectLst/>
                <a:latin typeface="Calibri" panose="020F0502020204030204" pitchFamily="34" charset="0"/>
              </a:rPr>
              <a:t>.CSV</a:t>
            </a:r>
            <a:r>
              <a:rPr lang="en-US" sz="1800" b="0" i="0" u="none" strike="noStrike" dirty="0">
                <a:solidFill>
                  <a:srgbClr val="000000"/>
                </a:solidFill>
                <a:effectLst/>
                <a:latin typeface="Calibri" panose="020F0502020204030204" pitchFamily="34" charset="0"/>
              </a:rPr>
              <a:t> to your computer, you can use the </a:t>
            </a:r>
            <a:r>
              <a:rPr lang="en-US" sz="1800" b="0" i="0" u="none" strike="noStrike" dirty="0" err="1">
                <a:solidFill>
                  <a:srgbClr val="000000"/>
                </a:solidFill>
                <a:effectLst/>
                <a:latin typeface="Calibri" panose="020F0502020204030204" pitchFamily="34" charset="0"/>
              </a:rPr>
              <a:t>df.to_CSV</a:t>
            </a:r>
            <a:r>
              <a:rPr lang="en-US" sz="1800" b="0" i="0" u="none" strike="noStrike" dirty="0">
                <a:solidFill>
                  <a:srgbClr val="000000"/>
                </a:solidFill>
                <a:effectLst/>
                <a:latin typeface="Calibri" panose="020F0502020204030204" pitchFamily="34" charset="0"/>
              </a:rPr>
              <a:t> syntax.&gt;</a:t>
            </a: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11</a:t>
            </a:fld>
            <a:endParaRPr lang="en-UA"/>
          </a:p>
        </p:txBody>
      </p:sp>
    </p:spTree>
    <p:extLst>
      <p:ext uri="{BB962C8B-B14F-4D97-AF65-F5344CB8AC3E}">
        <p14:creationId xmlns:p14="http://schemas.microsoft.com/office/powerpoint/2010/main" val="326947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&lt;In this course, we will only read and save CSV files. However, pandas also support importing and exporting most types of data files in various dataset formats. Code syntax for reading and keeping other data formats is similar to a task or saving a CSV file.</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Each column shows different reading methods and saves files in a different format.&gt;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12</a:t>
            </a:fld>
            <a:endParaRPr lang="en-UA"/>
          </a:p>
        </p:txBody>
      </p:sp>
    </p:spTree>
    <p:extLst>
      <p:ext uri="{BB962C8B-B14F-4D97-AF65-F5344CB8AC3E}">
        <p14:creationId xmlns:p14="http://schemas.microsoft.com/office/powerpoint/2010/main" val="298892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&lt;You just saw the steps needed to create a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and then export that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to a CSV file. You may face an opposite scenario in which you must import a CSV into Python. If that’s the case, you can check out this course that explains how to import a CSV file into Python using Pandas.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You may also want to check the Pandas Documentation for further information about using ‘</a:t>
            </a:r>
            <a:r>
              <a:rPr lang="en-US" sz="1800" b="0" i="0" u="none" strike="noStrike" dirty="0" err="1">
                <a:solidFill>
                  <a:srgbClr val="000000"/>
                </a:solidFill>
                <a:effectLst/>
                <a:latin typeface="Calibri" panose="020F0502020204030204" pitchFamily="34" charset="0"/>
              </a:rPr>
              <a:t>to_csv</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br>
              <a:rPr lang="en-US"/>
            </a:br>
            <a:br>
              <a:rPr lang="en-US"/>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13</a:t>
            </a:fld>
            <a:endParaRPr lang="en-UA"/>
          </a:p>
        </p:txBody>
      </p:sp>
    </p:spTree>
    <p:extLst>
      <p:ext uri="{BB962C8B-B14F-4D97-AF65-F5344CB8AC3E}">
        <p14:creationId xmlns:p14="http://schemas.microsoft.com/office/powerpoint/2010/main" val="231349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&lt;</a:t>
            </a:r>
            <a:r>
              <a:rPr lang="en-US" sz="1800" b="0" i="0" u="none" strike="noStrike" dirty="0">
                <a:solidFill>
                  <a:srgbClr val="000000"/>
                </a:solidFill>
                <a:effectLst/>
                <a:latin typeface="Calibri" panose="020F0502020204030204" pitchFamily="34" charset="0"/>
              </a:rPr>
              <a:t>CLICE 1&lt;When running python programs, we need to use datasets for data analysis. Python has various modules that help us import external data across multiple file formats to a python program. In this example, we will see how to import data of different forms into a python program.&gt;</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&lt;The CSV module enables us to read each row in the file using a comma as a delimiter. We first open the file in read-only mode and then assign the delimiter. Finally, use a for loop to read each row from the CSV file.&gt;</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3 &lt;The panda's library can handle most file types, including CSV files. In this program, let's see how panda's library holds the excel file using the </a:t>
            </a:r>
            <a:r>
              <a:rPr lang="en-US" sz="1800" b="0" i="0" u="none" strike="noStrike" dirty="0" err="1">
                <a:solidFill>
                  <a:srgbClr val="000000"/>
                </a:solidFill>
                <a:effectLst/>
                <a:latin typeface="Calibri" panose="020F0502020204030204" pitchFamily="34" charset="0"/>
              </a:rPr>
              <a:t>read_excel</a:t>
            </a:r>
            <a:r>
              <a:rPr lang="en-US" sz="1800" b="0" i="0" u="none" strike="noStrike" dirty="0">
                <a:solidFill>
                  <a:srgbClr val="000000"/>
                </a:solidFill>
                <a:effectLst/>
                <a:latin typeface="Calibri" panose="020F0502020204030204" pitchFamily="34" charset="0"/>
              </a:rPr>
              <a:t> module. In the below example, we read the excel version of the above file and got the same result when we read the file.&gt;</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4 &lt;We can also connect to database servers using a module named </a:t>
            </a:r>
            <a:r>
              <a:rPr lang="en-US" sz="1800" b="0" i="0" u="none" strike="noStrike" dirty="0" err="1">
                <a:solidFill>
                  <a:srgbClr val="000000"/>
                </a:solidFill>
                <a:effectLst/>
                <a:latin typeface="Calibri" panose="020F0502020204030204" pitchFamily="34" charset="0"/>
              </a:rPr>
              <a:t>pyodbc</a:t>
            </a:r>
            <a:r>
              <a:rPr lang="en-US" sz="1800" b="0" i="0" u="none" strike="noStrike" dirty="0">
                <a:solidFill>
                  <a:srgbClr val="000000"/>
                </a:solidFill>
                <a:effectLst/>
                <a:latin typeface="Calibri" panose="020F0502020204030204" pitchFamily="34" charset="0"/>
              </a:rPr>
              <a:t>. This will help us import data from relational sources using a SQL query. Of Course, we must also define the connection details to the </a:t>
            </a:r>
            <a:r>
              <a:rPr lang="en-US" sz="1800" b="0" i="0" u="none" strike="noStrike" dirty="0" err="1">
                <a:solidFill>
                  <a:srgbClr val="000000"/>
                </a:solidFill>
                <a:effectLst/>
                <a:latin typeface="Calibri" panose="020F0502020204030204" pitchFamily="34" charset="0"/>
              </a:rPr>
              <a:t>db</a:t>
            </a:r>
            <a:r>
              <a:rPr lang="en-US" sz="1800" b="0" i="0" u="none" strike="noStrike" dirty="0">
                <a:solidFill>
                  <a:srgbClr val="000000"/>
                </a:solidFill>
                <a:effectLst/>
                <a:latin typeface="Calibri" panose="020F0502020204030204" pitchFamily="34" charset="0"/>
              </a:rPr>
              <a:t> before passing on the question.&gt;</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5 &lt; To read any data using the panda's Python package, there are two critical factors to consider&gt;</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6 &lt;We can usually define different encoding schemes by looking at the end of the file name. Some standard encodings are CSV, JSON, XLSX, HDF, etc. The path tells us where the data is stored. It is usually held either on a computer we use or online on the internet.&gt;</a:t>
            </a:r>
            <a:endParaRPr lang="en-US" sz="2800" b="0" i="0" u="none" strike="noStrike" dirty="0">
              <a:solidFill>
                <a:srgbClr val="000000"/>
              </a:solidFill>
              <a:effectLst/>
            </a:endParaRPr>
          </a:p>
          <a:p>
            <a:br>
              <a:rPr lang="en-US" sz="2800" dirty="0"/>
            </a:br>
            <a:br>
              <a:rPr lang="en-US" sz="2800" dirty="0"/>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2</a:t>
            </a:fld>
            <a:endParaRPr lang="en-UA"/>
          </a:p>
        </p:txBody>
      </p:sp>
    </p:spTree>
    <p:extLst>
      <p:ext uri="{BB962C8B-B14F-4D97-AF65-F5344CB8AC3E}">
        <p14:creationId xmlns:p14="http://schemas.microsoft.com/office/powerpoint/2010/main" val="144552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&lt;In our case, we found a Heart Failure Prediction Dataset obtained from the web address shown on the slide. When each row is one data point, each data point has many properties associated with it.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Since commas separate the properties, we can assume that the CSV data format means comma-separated values.</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These are just numbers that represent little to people, but once we read this data, we can try to make sense of it.&gt;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3</a:t>
            </a:fld>
            <a:endParaRPr lang="en-UA"/>
          </a:p>
        </p:txBody>
      </p:sp>
    </p:spTree>
    <p:extLst>
      <p:ext uri="{BB962C8B-B14F-4D97-AF65-F5344CB8AC3E}">
        <p14:creationId xmlns:p14="http://schemas.microsoft.com/office/powerpoint/2010/main" val="156173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&lt;In pandas, the </a:t>
            </a:r>
            <a:r>
              <a:rPr lang="en-US" sz="1800" b="0" i="0" u="none" strike="noStrike" dirty="0" err="1">
                <a:solidFill>
                  <a:srgbClr val="000000"/>
                </a:solidFill>
                <a:effectLst/>
                <a:latin typeface="Calibri" panose="020F0502020204030204" pitchFamily="34" charset="0"/>
              </a:rPr>
              <a:t>read_CSV</a:t>
            </a:r>
            <a:r>
              <a:rPr lang="en-US" sz="1800" b="0" i="0" u="none" strike="noStrike" dirty="0">
                <a:solidFill>
                  <a:srgbClr val="000000"/>
                </a:solidFill>
                <a:effectLst/>
                <a:latin typeface="Calibri" panose="020F0502020204030204" pitchFamily="34" charset="0"/>
              </a:rPr>
              <a:t> method can read files from comma-separated columns in the pandas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&lt;First import pandas, then define the variable using file path and then use the read_ CSV method to import the data. However, </a:t>
            </a:r>
            <a:r>
              <a:rPr lang="en-US" sz="1800" b="0" i="0" u="none" strike="noStrike" dirty="0" err="1">
                <a:solidFill>
                  <a:srgbClr val="000000"/>
                </a:solidFill>
                <a:effectLst/>
                <a:latin typeface="Calibri" panose="020F0502020204030204" pitchFamily="34" charset="0"/>
              </a:rPr>
              <a:t>read_CSV</a:t>
            </a:r>
            <a:r>
              <a:rPr lang="en-US" sz="1800" b="0" i="0" u="none" strike="noStrike" dirty="0">
                <a:solidFill>
                  <a:srgbClr val="000000"/>
                </a:solidFill>
                <a:effectLst/>
                <a:latin typeface="Calibri" panose="020F0502020204030204" pitchFamily="34" charset="0"/>
              </a:rPr>
              <a:t> assumes that the data contains a header.</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Our used car data has no column headings. So we need to specify </a:t>
            </a:r>
            <a:r>
              <a:rPr lang="en-US" sz="1800" b="0" i="0" u="none" strike="noStrike" dirty="0" err="1">
                <a:solidFill>
                  <a:srgbClr val="000000"/>
                </a:solidFill>
                <a:effectLst/>
                <a:latin typeface="Calibri" panose="020F0502020204030204" pitchFamily="34" charset="0"/>
              </a:rPr>
              <a:t>read_CSV</a:t>
            </a:r>
            <a:r>
              <a:rPr lang="en-US" sz="1800" b="0" i="0" u="none" strike="noStrike" dirty="0">
                <a:solidFill>
                  <a:srgbClr val="000000"/>
                </a:solidFill>
                <a:effectLst/>
                <a:latin typeface="Calibri" panose="020F0502020204030204" pitchFamily="34" charset="0"/>
              </a:rPr>
              <a:t> for not assigning headers by setting the header to none.&gt;</a:t>
            </a:r>
            <a:endParaRPr lang="en-US" b="0" i="0" u="none" strike="noStrike" dirty="0">
              <a:solidFill>
                <a:srgbClr val="000000"/>
              </a:solidFill>
              <a:effectLst/>
            </a:endParaRPr>
          </a:p>
          <a:p>
            <a:br>
              <a:rPr lang="en-US" dirty="0"/>
            </a:br>
            <a:br>
              <a:rPr lang="en-US" dirty="0"/>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4</a:t>
            </a:fld>
            <a:endParaRPr lang="en-UA"/>
          </a:p>
        </p:txBody>
      </p:sp>
    </p:spTree>
    <p:extLst>
      <p:ext uri="{BB962C8B-B14F-4D97-AF65-F5344CB8AC3E}">
        <p14:creationId xmlns:p14="http://schemas.microsoft.com/office/powerpoint/2010/main" val="6568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&lt;Question&gt;</a:t>
            </a:r>
            <a:endParaRPr lang="en-US" sz="28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  &lt;What is missing from the following code?&gt;</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1 import pandas as pd</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2 # read the online file by the URL provided above, and assign it to variable "</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a:t>
            </a:r>
            <a:endParaRPr lang="en-US" sz="2800" b="0" i="0" u="none" strike="noStrike" dirty="0">
              <a:solidFill>
                <a:srgbClr val="000000"/>
              </a:solidFill>
              <a:effectLst/>
              <a:latin typeface="+mn-l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3 path="</a:t>
            </a:r>
            <a:r>
              <a:rPr lang="en-US" sz="1800" b="0" i="0" u="none" strike="noStrike" dirty="0">
                <a:solidFill>
                  <a:srgbClr val="000000"/>
                </a:solidFill>
                <a:effectLst/>
                <a:latin typeface="Calibri" panose="020F0502020204030204" pitchFamily="34" charset="0"/>
                <a:hlinkClick r:id="rId3"/>
              </a:rPr>
              <a:t>https://www.kaggle.com/datasets/asgharalikhan/mortality-rate-heart-patient-pakistan-hospital</a:t>
            </a:r>
            <a:r>
              <a:rPr lang="en-US" sz="1800" b="0" i="0" u="none" strike="noStrike" dirty="0">
                <a:solidFill>
                  <a:srgbClr val="000000"/>
                </a:solidFill>
                <a:effectLst/>
                <a:latin typeface="Calibri" panose="020F0502020204030204" pitchFamily="34" charset="0"/>
              </a:rPr>
              <a:t>"</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4 </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5 </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 </a:t>
            </a:r>
            <a:r>
              <a:rPr lang="en-US" sz="1800" b="0" i="0" u="none" strike="noStrike" dirty="0" err="1">
                <a:solidFill>
                  <a:srgbClr val="000000"/>
                </a:solidFill>
                <a:effectLst/>
                <a:latin typeface="Calibri" panose="020F0502020204030204" pitchFamily="34" charset="0"/>
              </a:rPr>
              <a:t>read_csv</a:t>
            </a:r>
            <a:r>
              <a:rPr lang="en-US" sz="1800" b="0" i="0" u="none" strike="noStrike" dirty="0">
                <a:solidFill>
                  <a:srgbClr val="000000"/>
                </a:solidFill>
                <a:effectLst/>
                <a:latin typeface="Calibri" panose="020F0502020204030204" pitchFamily="34" charset="0"/>
              </a:rPr>
              <a:t> (path, header=None)</a:t>
            </a:r>
            <a:endParaRPr lang="en-US" sz="2800" b="0" i="0" u="none" strike="noStrike" dirty="0">
              <a:solidFill>
                <a:srgbClr val="000000"/>
              </a:solidFill>
              <a:effectLst/>
            </a:endParaRPr>
          </a:p>
          <a:p>
            <a:br>
              <a:rPr lang="en-US" sz="2800" dirty="0"/>
            </a:br>
            <a:br>
              <a:rPr lang="en-US" sz="2800" dirty="0"/>
            </a:br>
            <a:endParaRPr lang="en-US" sz="2800" b="0" i="0" u="none" strike="noStrike" dirty="0">
              <a:solidFill>
                <a:srgbClr val="000000"/>
              </a:solidFill>
              <a:effectLst/>
            </a:endParaRPr>
          </a:p>
          <a:p>
            <a:br>
              <a:rPr lang="en-US" sz="2800" dirty="0"/>
            </a:br>
            <a:br>
              <a:rPr lang="en-US" sz="2800"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5</a:t>
            </a:fld>
            <a:endParaRPr lang="en-UA"/>
          </a:p>
        </p:txBody>
      </p:sp>
    </p:spTree>
    <p:extLst>
      <p:ext uri="{BB962C8B-B14F-4D97-AF65-F5344CB8AC3E}">
        <p14:creationId xmlns:p14="http://schemas.microsoft.com/office/powerpoint/2010/main" val="415382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 If no header (title) in raw data file&gt;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import pandas as pd</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err="1">
                <a:solidFill>
                  <a:srgbClr val="000000"/>
                </a:solidFill>
                <a:effectLst/>
                <a:latin typeface="Calibri" panose="020F0502020204030204" pitchFamily="34" charset="0"/>
              </a:rPr>
              <a:t>url</a:t>
            </a:r>
            <a:r>
              <a:rPr lang="en-US" sz="1800" b="0" i="0" u="none" strike="noStrike" dirty="0">
                <a:solidFill>
                  <a:srgbClr val="000000"/>
                </a:solidFill>
                <a:effectLst/>
                <a:latin typeface="Calibri" panose="020F0502020204030204" pitchFamily="34" charset="0"/>
              </a:rPr>
              <a:t> = "</a:t>
            </a:r>
            <a:r>
              <a:rPr lang="en-US" sz="1800" b="0" i="0" u="none" strike="noStrike" dirty="0">
                <a:solidFill>
                  <a:srgbClr val="000000"/>
                </a:solidFill>
                <a:effectLst/>
                <a:latin typeface="Calibri" panose="020F0502020204030204" pitchFamily="34" charset="0"/>
                <a:hlinkClick r:id="rId3"/>
              </a:rPr>
              <a:t>https://www.kaggle.com/datasets/asgharalikhan/mortality-rate-heart-patient-pakistan-hospital</a:t>
            </a:r>
            <a:r>
              <a:rPr lang="en-US" sz="1800" b="0" i="0" u="none" strike="noStrike" dirty="0">
                <a:solidFill>
                  <a:srgbClr val="000000"/>
                </a:solidFill>
                <a:effectLst/>
                <a:latin typeface="Calibri" panose="020F0502020204030204" pitchFamily="34" charset="0"/>
              </a:rPr>
              <a:t>"</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 </a:t>
            </a:r>
            <a:r>
              <a:rPr lang="en-US" sz="1800" b="0" i="0" u="none" strike="noStrike" dirty="0" err="1">
                <a:solidFill>
                  <a:srgbClr val="000000"/>
                </a:solidFill>
                <a:effectLst/>
                <a:latin typeface="Calibri" panose="020F0502020204030204" pitchFamily="34" charset="0"/>
              </a:rPr>
              <a:t>pd.read_csv</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url</a:t>
            </a:r>
            <a:r>
              <a:rPr lang="en-US" sz="1800" b="0" i="0" u="none" strike="noStrike" dirty="0">
                <a:solidFill>
                  <a:srgbClr val="000000"/>
                </a:solidFill>
                <a:effectLst/>
                <a:latin typeface="Calibri" panose="020F0502020204030204" pitchFamily="34" charset="0"/>
              </a:rPr>
              <a:t>, header = None)</a:t>
            </a:r>
            <a:endParaRPr lang="en-US" b="0" i="0" u="none" strike="noStrike" dirty="0">
              <a:solidFill>
                <a:srgbClr val="000000"/>
              </a:solidFill>
              <a:effectLst/>
            </a:endParaRPr>
          </a:p>
          <a:p>
            <a:pPr algn="l" rtl="0">
              <a:spcBef>
                <a:spcPts val="0"/>
              </a:spcBef>
              <a:spcAft>
                <a:spcPts val="0"/>
              </a:spcAft>
            </a:pPr>
            <a:br>
              <a:rPr lang="en-US" b="0" i="0" u="none" strike="noStrike" dirty="0">
                <a:solidFill>
                  <a:srgbClr val="000000"/>
                </a:solidFill>
                <a:effectLst/>
              </a:rPr>
            </a:br>
            <a:r>
              <a:rPr lang="en-US" sz="1800" b="0" i="0" u="none" strike="noStrike" dirty="0">
                <a:solidFill>
                  <a:srgbClr val="000000"/>
                </a:solidFill>
                <a:effectLst/>
                <a:latin typeface="Calibri" panose="020F0502020204030204" pitchFamily="34" charset="0"/>
              </a:rPr>
              <a:t>CLICE 2 &lt;You need to include header = None option to tell Python there is no column name (header) in data.&gt;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6</a:t>
            </a:fld>
            <a:endParaRPr lang="en-UA"/>
          </a:p>
        </p:txBody>
      </p:sp>
    </p:spTree>
    <p:extLst>
      <p:ext uri="{BB962C8B-B14F-4D97-AF65-F5344CB8AC3E}">
        <p14:creationId xmlns:p14="http://schemas.microsoft.com/office/powerpoint/2010/main" val="273589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sz="28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&lt;Question&gt;</a:t>
            </a:r>
            <a:endParaRPr lang="en-US" sz="40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2&lt; What method was applied on the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to get the following output?&gt;</a:t>
            </a:r>
            <a:endParaRPr lang="en-US" sz="4000" b="0" i="0" u="none" strike="noStrike" dirty="0">
              <a:solidFill>
                <a:srgbClr val="000000"/>
              </a:solidFill>
              <a:effectLst/>
            </a:endParaRPr>
          </a:p>
          <a:p>
            <a:pPr algn="l" rtl="0">
              <a:spcBef>
                <a:spcPts val="0"/>
              </a:spcBef>
              <a:spcAft>
                <a:spcPts val="0"/>
              </a:spcAft>
            </a:pPr>
            <a:r>
              <a:rPr lang="en-US" sz="1800" b="0" i="0" u="none" strike="noStrike" dirty="0" err="1">
                <a:solidFill>
                  <a:srgbClr val="000000"/>
                </a:solidFill>
                <a:effectLst/>
                <a:latin typeface="Calibri" panose="020F0502020204030204" pitchFamily="34" charset="0"/>
              </a:rPr>
              <a:t>df.head</a:t>
            </a:r>
            <a:r>
              <a:rPr lang="en-US" sz="1800" b="0" i="0" u="none" strike="noStrike" dirty="0">
                <a:solidFill>
                  <a:srgbClr val="000000"/>
                </a:solidFill>
                <a:effectLst/>
                <a:latin typeface="Calibri" panose="020F0502020204030204" pitchFamily="34" charset="0"/>
              </a:rPr>
              <a:t>()</a:t>
            </a:r>
            <a:endParaRPr lang="en-US" sz="4000" b="0" i="0" u="none" strike="noStrike" dirty="0">
              <a:solidFill>
                <a:srgbClr val="000000"/>
              </a:solidFill>
              <a:effectLst/>
            </a:endParaRPr>
          </a:p>
          <a:p>
            <a:pPr algn="l" rtl="0">
              <a:spcBef>
                <a:spcPts val="0"/>
              </a:spcBef>
              <a:spcAft>
                <a:spcPts val="0"/>
              </a:spcAft>
            </a:pPr>
            <a:r>
              <a:rPr lang="en-US" sz="1800" b="0" i="0" u="none" strike="noStrike" dirty="0" err="1">
                <a:solidFill>
                  <a:srgbClr val="000000"/>
                </a:solidFill>
                <a:effectLst/>
                <a:latin typeface="Calibri" panose="020F0502020204030204" pitchFamily="34" charset="0"/>
              </a:rPr>
              <a:t>df.tail</a:t>
            </a:r>
            <a:r>
              <a:rPr lang="en-US" sz="1800" b="0" i="0" u="none" strike="noStrike" dirty="0">
                <a:solidFill>
                  <a:srgbClr val="000000"/>
                </a:solidFill>
                <a:effectLst/>
                <a:latin typeface="Calibri" panose="020F0502020204030204" pitchFamily="34" charset="0"/>
              </a:rPr>
              <a:t>()</a:t>
            </a:r>
            <a:endParaRPr lang="en-US" sz="4000" b="0" i="0" u="none" strike="noStrike" dirty="0">
              <a:solidFill>
                <a:srgbClr val="000000"/>
              </a:solidFill>
              <a:effectLst/>
            </a:endParaRPr>
          </a:p>
          <a:p>
            <a:pPr algn="l" rtl="0">
              <a:spcBef>
                <a:spcPts val="0"/>
              </a:spcBef>
              <a:spcAft>
                <a:spcPts val="0"/>
              </a:spcAft>
            </a:pPr>
            <a:r>
              <a:rPr lang="en-US" sz="1800" b="0" i="0" u="none" strike="noStrike" dirty="0" err="1">
                <a:solidFill>
                  <a:srgbClr val="000000"/>
                </a:solidFill>
                <a:effectLst/>
                <a:latin typeface="Calibri" panose="020F0502020204030204" pitchFamily="34" charset="0"/>
              </a:rPr>
              <a:t>pd.head</a:t>
            </a:r>
            <a:r>
              <a:rPr lang="en-US" sz="1800" b="0" i="0" u="none" strike="noStrike" dirty="0">
                <a:solidFill>
                  <a:srgbClr val="000000"/>
                </a:solidFill>
                <a:effectLst/>
                <a:latin typeface="Calibri" panose="020F0502020204030204" pitchFamily="34" charset="0"/>
              </a:rPr>
              <a:t>(</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a:t>
            </a:r>
            <a:endParaRPr lang="en-US" sz="4000" b="0" i="0" u="none" strike="noStrike" dirty="0">
              <a:solidFill>
                <a:srgbClr val="000000"/>
              </a:solidFill>
              <a:effectLst/>
            </a:endParaRPr>
          </a:p>
          <a:p>
            <a:br>
              <a:rPr lang="en-US" sz="4000" dirty="0"/>
            </a:br>
            <a:br>
              <a:rPr lang="en-US" sz="4000" dirty="0"/>
            </a:br>
            <a:br>
              <a:rPr lang="en-US" sz="2800" dirty="0"/>
            </a:br>
            <a:br>
              <a:rPr lang="en-US" sz="2800" dirty="0"/>
            </a:br>
            <a:endParaRPr lang="en-US" sz="2800" b="0" i="0" u="none" strike="noStrike" dirty="0">
              <a:solidFill>
                <a:srgbClr val="000000"/>
              </a:solidFill>
              <a:effectLst/>
            </a:endParaRPr>
          </a:p>
          <a:p>
            <a:br>
              <a:rPr lang="en-US" sz="2800" dirty="0"/>
            </a:br>
            <a:br>
              <a:rPr lang="en-US" sz="2800"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7</a:t>
            </a:fld>
            <a:endParaRPr lang="en-UA"/>
          </a:p>
        </p:txBody>
      </p:sp>
    </p:spTree>
    <p:extLst>
      <p:ext uri="{BB962C8B-B14F-4D97-AF65-F5344CB8AC3E}">
        <p14:creationId xmlns:p14="http://schemas.microsoft.com/office/powerpoint/2010/main" val="309877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&lt;After reading the data set, a good idea would be to look at the data frame to get better intuition and ensure that everything happened as you expected.&gt;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 &lt;Because printing can take up the entire data set too much time and resources to save time, we can use data </a:t>
            </a:r>
            <a:r>
              <a:rPr lang="en-US" sz="1800" b="0" i="0" u="none" strike="noStrike" dirty="0" err="1">
                <a:solidFill>
                  <a:srgbClr val="000000"/>
                </a:solidFill>
                <a:effectLst/>
                <a:latin typeface="Calibri" panose="020F0502020204030204" pitchFamily="34" charset="0"/>
              </a:rPr>
              <a:t>frame.head</a:t>
            </a:r>
            <a:r>
              <a:rPr lang="en-US" sz="1800" b="0" i="0" u="none" strike="noStrike" dirty="0">
                <a:solidFill>
                  <a:srgbClr val="000000"/>
                </a:solidFill>
                <a:effectLst/>
                <a:latin typeface="Calibri" panose="020F0502020204030204" pitchFamily="34" charset="0"/>
              </a:rPr>
              <a:t> to display the first n rows of the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Similarly, </a:t>
            </a:r>
            <a:r>
              <a:rPr lang="en-US" sz="1800" b="0" i="0" u="none" strike="noStrike" dirty="0" err="1">
                <a:solidFill>
                  <a:srgbClr val="000000"/>
                </a:solidFill>
                <a:effectLst/>
                <a:latin typeface="Calibri" panose="020F0502020204030204" pitchFamily="34" charset="0"/>
              </a:rPr>
              <a:t>dataframe.tail</a:t>
            </a:r>
            <a:r>
              <a:rPr lang="en-US" sz="1800" b="0" i="0" u="none" strike="noStrike" dirty="0">
                <a:solidFill>
                  <a:srgbClr val="000000"/>
                </a:solidFill>
                <a:effectLst/>
                <a:latin typeface="Calibri" panose="020F0502020204030204" pitchFamily="34" charset="0"/>
              </a:rPr>
              <a:t> shows the bottom end lines of the data frame.&gt;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3 &lt;Because printing can take up the entire data set too much time and resources to save time, we can use </a:t>
            </a:r>
            <a:r>
              <a:rPr lang="en-US" sz="1800" b="0" i="0" u="none" strike="noStrike" dirty="0" err="1">
                <a:solidFill>
                  <a:srgbClr val="000000"/>
                </a:solidFill>
                <a:effectLst/>
                <a:latin typeface="Calibri" panose="020F0502020204030204" pitchFamily="34" charset="0"/>
              </a:rPr>
              <a:t>dataframe.head</a:t>
            </a:r>
            <a:r>
              <a:rPr lang="en-US" sz="1800" b="0" i="0" u="none" strike="noStrike" dirty="0">
                <a:solidFill>
                  <a:srgbClr val="000000"/>
                </a:solidFill>
                <a:effectLst/>
                <a:latin typeface="Calibri" panose="020F0502020204030204" pitchFamily="34" charset="0"/>
              </a:rPr>
              <a:t> to display the first n rows of the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4 &lt;Similarly, </a:t>
            </a:r>
            <a:r>
              <a:rPr lang="en-US" sz="1800" b="0" i="0" u="none" strike="noStrike" dirty="0" err="1">
                <a:solidFill>
                  <a:srgbClr val="000000"/>
                </a:solidFill>
                <a:effectLst/>
                <a:latin typeface="Calibri" panose="020F0502020204030204" pitchFamily="34" charset="0"/>
              </a:rPr>
              <a:t>dataframe.tail</a:t>
            </a:r>
            <a:r>
              <a:rPr lang="en-US" sz="1800" b="0" i="0" u="none" strike="noStrike" dirty="0">
                <a:solidFill>
                  <a:srgbClr val="000000"/>
                </a:solidFill>
                <a:effectLst/>
                <a:latin typeface="Calibri" panose="020F0502020204030204" pitchFamily="34" charset="0"/>
              </a:rPr>
              <a:t> shows the bottom end lines of the data frame.&gt;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5 &lt;The dataset appears to have been read successfully. We can see that pandas automatically sets the column header as a list integer because we set the header value when we read the data.&gt;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8</a:t>
            </a:fld>
            <a:endParaRPr lang="en-UA"/>
          </a:p>
        </p:txBody>
      </p:sp>
    </p:spTree>
    <p:extLst>
      <p:ext uri="{BB962C8B-B14F-4D97-AF65-F5344CB8AC3E}">
        <p14:creationId xmlns:p14="http://schemas.microsoft.com/office/powerpoint/2010/main" val="222566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 Working with a data frame without meaningful column names is difficult. However, we can assign column names to pandas. In our present case, it turns out that the column names are in a separate file online.&gt;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&lt;First, we put the column names in a list called headers, then we set </a:t>
            </a:r>
            <a:r>
              <a:rPr lang="en-US" sz="1800" b="0" i="0" u="none" strike="noStrike" dirty="0" err="1">
                <a:solidFill>
                  <a:srgbClr val="000000"/>
                </a:solidFill>
                <a:effectLst/>
                <a:latin typeface="Calibri" panose="020F0502020204030204" pitchFamily="34" charset="0"/>
              </a:rPr>
              <a:t>df.columns</a:t>
            </a:r>
            <a:r>
              <a:rPr lang="en-US" sz="1800" b="0" i="0" u="none" strike="noStrike" dirty="0">
                <a:solidFill>
                  <a:srgbClr val="000000"/>
                </a:solidFill>
                <a:effectLst/>
                <a:latin typeface="Calibri" panose="020F0502020204030204" pitchFamily="34" charset="0"/>
              </a:rPr>
              <a:t> equals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headers to replace the standard integer headers with a list.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If we use the head method presented on the last slide to validate the data set, we see the correct headings inserted at the top of each column.&gt;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9</a:t>
            </a:fld>
            <a:endParaRPr lang="en-UA"/>
          </a:p>
        </p:txBody>
      </p:sp>
    </p:spTree>
    <p:extLst>
      <p:ext uri="{BB962C8B-B14F-4D97-AF65-F5344CB8AC3E}">
        <p14:creationId xmlns:p14="http://schemas.microsoft.com/office/powerpoint/2010/main" val="229297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142351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257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88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5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7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0849-C068-4EEA-267F-A28C1950A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D292700D-C17A-E333-4248-36CEB8274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39B15180-296E-9DAD-0883-9E700770ED55}"/>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5" name="Footer Placeholder 4">
            <a:extLst>
              <a:ext uri="{FF2B5EF4-FFF2-40B4-BE49-F238E27FC236}">
                <a16:creationId xmlns:a16="http://schemas.microsoft.com/office/drawing/2014/main" id="{A13809D9-63DF-DE8A-D52D-09CEE744789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663DCDA-52C1-280F-DA56-E7B37C647B1E}"/>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3645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25AE-5242-C82C-2756-6EF77715E96C}"/>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64E513E7-5FAC-5FAC-C426-3160F7CDA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A2E21C50-4424-FECB-CD70-9EC082F4FF0A}"/>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5" name="Footer Placeholder 4">
            <a:extLst>
              <a:ext uri="{FF2B5EF4-FFF2-40B4-BE49-F238E27FC236}">
                <a16:creationId xmlns:a16="http://schemas.microsoft.com/office/drawing/2014/main" id="{EFBA8E40-C83F-612A-A087-669301E9DCB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4698D2C-1B81-4340-41DB-E20F031F294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10845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4DA4C-64A8-9D18-28B3-C18C588DB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83D17B13-4F2A-92EC-0192-E517B449B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FE934-392D-1087-CE4A-F509AFE6AC20}"/>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5" name="Footer Placeholder 4">
            <a:extLst>
              <a:ext uri="{FF2B5EF4-FFF2-40B4-BE49-F238E27FC236}">
                <a16:creationId xmlns:a16="http://schemas.microsoft.com/office/drawing/2014/main" id="{CEA44AD3-1F2A-6350-1F4D-1FCC974255C3}"/>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FB4ABA9-0CDA-7B0D-1EDC-29668ACB74D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3062949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0C1C-41AA-36F3-B549-9D24606DE714}"/>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520C2102-7229-AC14-402D-0FE31F7FF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4C11CFE0-7C3B-6444-1E43-0E164E570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449FE527-BF3C-48F3-796F-7FC02E38F3FA}"/>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6" name="Footer Placeholder 5">
            <a:extLst>
              <a:ext uri="{FF2B5EF4-FFF2-40B4-BE49-F238E27FC236}">
                <a16:creationId xmlns:a16="http://schemas.microsoft.com/office/drawing/2014/main" id="{DB29B76A-8B0B-97CC-D867-451ADC50A711}"/>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C1D988B-19FD-C79E-F459-626A67CDAEE4}"/>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354250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AAD8-ADAA-9EC7-A840-8B62DF293D78}"/>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C4E35065-4F50-2C6D-2C90-9EA8ECB8B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D9255F-19C6-36ED-ED7A-948315730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09D76511-F950-6FEA-E4F7-3D259FF37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BF29EF-E6EC-91ED-1637-899653E1B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01597A6-5AEF-2360-E0EB-8388C706DC9A}"/>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8" name="Footer Placeholder 7">
            <a:extLst>
              <a:ext uri="{FF2B5EF4-FFF2-40B4-BE49-F238E27FC236}">
                <a16:creationId xmlns:a16="http://schemas.microsoft.com/office/drawing/2014/main" id="{9B8BF93C-25D6-FE40-0663-A0350A5A53B6}"/>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CD66F86F-3F3F-FFC8-AA47-E39A71D023DF}"/>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30579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E0EE-5E92-4E17-95B0-1C0E0808150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13CC8EDE-4457-18E3-E598-AC414D59B69E}"/>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4" name="Footer Placeholder 3">
            <a:extLst>
              <a:ext uri="{FF2B5EF4-FFF2-40B4-BE49-F238E27FC236}">
                <a16:creationId xmlns:a16="http://schemas.microsoft.com/office/drawing/2014/main" id="{15C23CF6-0EF5-2853-2FDE-335D2C85DFB4}"/>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15941E2D-DBDA-00C6-CCF0-7A750D5C70E7}"/>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7678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952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B4058-D52E-B32C-F20D-5C1F1DACCDDE}"/>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3" name="Footer Placeholder 2">
            <a:extLst>
              <a:ext uri="{FF2B5EF4-FFF2-40B4-BE49-F238E27FC236}">
                <a16:creationId xmlns:a16="http://schemas.microsoft.com/office/drawing/2014/main" id="{D0887D71-C839-DA22-B65C-8DE673ADC2D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3D1FCA5-D4D6-2165-FD2F-4667A3FFE81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32868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CA7A-35FE-5009-3568-D28D7270E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0080DADD-0A5E-A779-5804-92183061F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45FBD924-E8A5-DC41-62FA-5BF31484B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17EF0-CE65-AF31-9D31-ABB8B1EF4D76}"/>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6" name="Footer Placeholder 5">
            <a:extLst>
              <a:ext uri="{FF2B5EF4-FFF2-40B4-BE49-F238E27FC236}">
                <a16:creationId xmlns:a16="http://schemas.microsoft.com/office/drawing/2014/main" id="{AB9C1251-2E44-11E9-624D-8C79DAB86C99}"/>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7927D96-C187-7903-E2C3-79569E77C433}"/>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333947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6E59-DAE7-2AAC-EDB0-9AC9387B0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64A0C134-1153-3929-3B3B-CC76464BB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1FC4ED20-1497-3C8B-569A-DD9A67898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2960D-105E-237B-7771-652395C4FAE7}"/>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6" name="Footer Placeholder 5">
            <a:extLst>
              <a:ext uri="{FF2B5EF4-FFF2-40B4-BE49-F238E27FC236}">
                <a16:creationId xmlns:a16="http://schemas.microsoft.com/office/drawing/2014/main" id="{8EB52A16-63E2-8F3D-AE03-FE4AE761941F}"/>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546880F-112C-3E82-1256-1B76F7E8092C}"/>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541023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E3BD-F48B-8990-A59E-1A2A01915D63}"/>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8E34A07C-449B-F045-7DE7-311F3930A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D142EC56-F55F-F2E4-3A93-7ADC6ECCFB13}"/>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5" name="Footer Placeholder 4">
            <a:extLst>
              <a:ext uri="{FF2B5EF4-FFF2-40B4-BE49-F238E27FC236}">
                <a16:creationId xmlns:a16="http://schemas.microsoft.com/office/drawing/2014/main" id="{0F4CECE7-DC4C-521D-C77C-2D3D1D642114}"/>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BC1DC41F-E36A-BA7F-B8B4-D14A1056403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06075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B4C14E-B95D-36B2-5967-3CC3B506AA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1CC764D-488A-EB13-3FB4-69E4FACE1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08EA044F-72A2-3742-9232-17E74F3BE00A}"/>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5" name="Footer Placeholder 4">
            <a:extLst>
              <a:ext uri="{FF2B5EF4-FFF2-40B4-BE49-F238E27FC236}">
                <a16:creationId xmlns:a16="http://schemas.microsoft.com/office/drawing/2014/main" id="{76211A3A-DBB9-A65A-9EA6-ACC2B40FCBA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D5042CD2-13E3-48E6-7A7C-A7320F664589}"/>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6543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DB2C-1C86-FCFB-C199-67B6750D519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85D2A843-67A3-D2FC-E50F-B9D247F56C71}"/>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4" name="Footer Placeholder 3">
            <a:extLst>
              <a:ext uri="{FF2B5EF4-FFF2-40B4-BE49-F238E27FC236}">
                <a16:creationId xmlns:a16="http://schemas.microsoft.com/office/drawing/2014/main" id="{6F9F5A36-9911-795B-01AC-5924205CE7B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8182153F-7526-60FA-9D46-015DD024AE11}"/>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83571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BF39-5FB6-A74A-0C1F-9CA83BECBD47}"/>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D35CCA01-97EA-5A05-BAAD-F2B9B8A06482}"/>
              </a:ext>
            </a:extLst>
          </p:cNvPr>
          <p:cNvSpPr>
            <a:spLocks noGrp="1"/>
          </p:cNvSpPr>
          <p:nvPr>
            <p:ph type="dt" sz="half" idx="10"/>
          </p:nvPr>
        </p:nvSpPr>
        <p:spPr/>
        <p:txBody>
          <a:bodyPr/>
          <a:lstStyle/>
          <a:p>
            <a:fld id="{A73D8735-4678-6844-90BD-BB9F9DAC3EEF}" type="datetimeFigureOut">
              <a:rPr lang="en-UA" smtClean="0"/>
              <a:t>09.03.2023</a:t>
            </a:fld>
            <a:endParaRPr lang="en-UA"/>
          </a:p>
        </p:txBody>
      </p:sp>
      <p:sp>
        <p:nvSpPr>
          <p:cNvPr id="4" name="Footer Placeholder 3">
            <a:extLst>
              <a:ext uri="{FF2B5EF4-FFF2-40B4-BE49-F238E27FC236}">
                <a16:creationId xmlns:a16="http://schemas.microsoft.com/office/drawing/2014/main" id="{963075F3-0D09-AAB5-FBD7-F0D47693752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BC14F0DB-AD9D-8E08-C60D-15946AFE830B}"/>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565570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9E92-F809-3A01-E72B-A6473FE92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47F63F44-5C0D-63B6-D607-76D5D805F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601AD0C4-5BD6-19FB-8D5D-1A403D659B7A}"/>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5" name="Footer Placeholder 4">
            <a:extLst>
              <a:ext uri="{FF2B5EF4-FFF2-40B4-BE49-F238E27FC236}">
                <a16:creationId xmlns:a16="http://schemas.microsoft.com/office/drawing/2014/main" id="{A8EFB918-499B-7555-3800-1CB1A2EEBE5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50A43EE8-A9B9-C732-4ED0-86C0C748D95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167870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2438-A00D-2AD4-9A1E-7C7152FCB3EF}"/>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00237E26-489F-7AAF-D243-D4253D557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2FC3A9C7-B973-2C97-4B6B-1FD98A0ACB5A}"/>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5" name="Footer Placeholder 4">
            <a:extLst>
              <a:ext uri="{FF2B5EF4-FFF2-40B4-BE49-F238E27FC236}">
                <a16:creationId xmlns:a16="http://schemas.microsoft.com/office/drawing/2014/main" id="{54FF517C-C272-8A91-AC7C-D7AC4F840FD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46A6F8F-71CF-696A-9388-C1BEEF694CB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68097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15B9-9326-2AD2-0D7A-53CF5FFA8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520CB508-6DDA-7EEE-9594-4C7B999E4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7AB1-82A3-F732-0655-CEA74B746042}"/>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5" name="Footer Placeholder 4">
            <a:extLst>
              <a:ext uri="{FF2B5EF4-FFF2-40B4-BE49-F238E27FC236}">
                <a16:creationId xmlns:a16="http://schemas.microsoft.com/office/drawing/2014/main" id="{73249C67-306E-F4B7-E268-76D4F968C23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829CAAB-D511-F5A9-1A41-7938022C87E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81931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57500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2528-D862-C9F7-703A-238CFF944010}"/>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20C4E93C-222A-6BBD-F35B-89E57618BB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6299B5FF-B180-3143-7BE8-A925A5CA5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8F84BB90-7FC0-3DD6-1035-57E1EBB19104}"/>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6" name="Footer Placeholder 5">
            <a:extLst>
              <a:ext uri="{FF2B5EF4-FFF2-40B4-BE49-F238E27FC236}">
                <a16:creationId xmlns:a16="http://schemas.microsoft.com/office/drawing/2014/main" id="{11ECB803-AC22-7CD5-AC05-61EC17B3591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231775B3-A320-8C46-3154-9E28D1B7B75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97494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1752-A63E-9C77-01BB-9BA4C5E506D1}"/>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51995395-8DA4-ABF5-4922-762078D98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1AF11-3E61-A41C-5149-4D27A4D73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6B09ABD5-ADED-89DB-29FC-33EE4BF87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88E00-DBE2-FEB1-E35B-62C5194720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1278047-CF28-6F47-0F4D-36A38BA79623}"/>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8" name="Footer Placeholder 7">
            <a:extLst>
              <a:ext uri="{FF2B5EF4-FFF2-40B4-BE49-F238E27FC236}">
                <a16:creationId xmlns:a16="http://schemas.microsoft.com/office/drawing/2014/main" id="{00CEA5EB-C6D4-0E81-ACEF-56482A49D8A8}"/>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7B34E107-D1B2-FBF3-E11F-D9CC0607882B}"/>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758359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3245-3410-25C3-647A-6CE026D2109E}"/>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A5AF70BC-D2EA-4318-8A6F-2FB4D4959F4C}"/>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4" name="Footer Placeholder 3">
            <a:extLst>
              <a:ext uri="{FF2B5EF4-FFF2-40B4-BE49-F238E27FC236}">
                <a16:creationId xmlns:a16="http://schemas.microsoft.com/office/drawing/2014/main" id="{2048CF75-FD75-6432-BD25-918936FAED80}"/>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F3A44E33-4659-394A-958C-37D23E34F986}"/>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70572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0A911-D0EB-F4C9-2D73-958FB85201A6}"/>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3" name="Footer Placeholder 2">
            <a:extLst>
              <a:ext uri="{FF2B5EF4-FFF2-40B4-BE49-F238E27FC236}">
                <a16:creationId xmlns:a16="http://schemas.microsoft.com/office/drawing/2014/main" id="{EFE67379-532B-64DA-FA37-73947870B3A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D6126FBC-FE50-5E84-F56B-CF6371B43F33}"/>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87987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F459-60B4-908B-4F0D-2D3AEC5AB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81279676-37C7-AE9E-1C66-E8BA16D6C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EE846229-6784-8F62-4D43-316256494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CEAB75-223F-FE11-BFF2-1BA62BDA9FD6}"/>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6" name="Footer Placeholder 5">
            <a:extLst>
              <a:ext uri="{FF2B5EF4-FFF2-40B4-BE49-F238E27FC236}">
                <a16:creationId xmlns:a16="http://schemas.microsoft.com/office/drawing/2014/main" id="{365D63D8-6B67-55A4-C7F3-722B0C13D18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00EEF460-7AE9-CF05-AA9F-0435BEA8C7D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471328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8C9D-E4A6-C01F-3997-8EA3D6766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B37EE257-6DF6-A45C-B5EA-F140E6C41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BE15B752-0343-46C1-A2FF-4FF8696E7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B6D15-E4F0-49AA-F705-BFF1D65A3FE9}"/>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6" name="Footer Placeholder 5">
            <a:extLst>
              <a:ext uri="{FF2B5EF4-FFF2-40B4-BE49-F238E27FC236}">
                <a16:creationId xmlns:a16="http://schemas.microsoft.com/office/drawing/2014/main" id="{173AB365-6ED3-6950-A956-9E38B7A5397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06CC178-0EFF-D14C-213D-D97C931D5BA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37024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7C76-D3D1-9CE4-48D7-A8DABB6BD82E}"/>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3A4A620F-CC95-ADF5-19CE-529E589F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8E9DADA8-1745-6636-B15E-DA8A6C59F2B4}"/>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5" name="Footer Placeholder 4">
            <a:extLst>
              <a:ext uri="{FF2B5EF4-FFF2-40B4-BE49-F238E27FC236}">
                <a16:creationId xmlns:a16="http://schemas.microsoft.com/office/drawing/2014/main" id="{49CCF9B6-7C7F-D35C-8391-7C475CB669C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8D73136-5C53-5969-98D1-CC2753E3434C}"/>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34314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04A087-92A3-D17D-BCEA-203FA28E66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91F6524-D860-6962-F008-0D42099A2F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9000F5CB-D6F9-B0A1-914A-2489674A8304}"/>
              </a:ext>
            </a:extLst>
          </p:cNvPr>
          <p:cNvSpPr>
            <a:spLocks noGrp="1"/>
          </p:cNvSpPr>
          <p:nvPr>
            <p:ph type="dt" sz="half" idx="10"/>
          </p:nvPr>
        </p:nvSpPr>
        <p:spPr/>
        <p:txBody>
          <a:bodyPr/>
          <a:lstStyle/>
          <a:p>
            <a:fld id="{6B845AED-AA4A-534C-B963-3E8C215F6D56}" type="datetimeFigureOut">
              <a:rPr lang="en-UA" smtClean="0"/>
              <a:t>09.03.2023</a:t>
            </a:fld>
            <a:endParaRPr lang="en-UA"/>
          </a:p>
        </p:txBody>
      </p:sp>
      <p:sp>
        <p:nvSpPr>
          <p:cNvPr id="5" name="Footer Placeholder 4">
            <a:extLst>
              <a:ext uri="{FF2B5EF4-FFF2-40B4-BE49-F238E27FC236}">
                <a16:creationId xmlns:a16="http://schemas.microsoft.com/office/drawing/2014/main" id="{F964A576-CB74-67BF-52C6-0153D4195EB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28D76EAE-0F44-85B6-775B-6E242F74AD74}"/>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50047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9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020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98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Tree>
    <p:extLst>
      <p:ext uri="{BB962C8B-B14F-4D97-AF65-F5344CB8AC3E}">
        <p14:creationId xmlns:p14="http://schemas.microsoft.com/office/powerpoint/2010/main" val="256961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09337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622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6"/>
          <a:stretch>
            <a:fillRect/>
          </a:stretch>
        </p:blipFill>
        <p:spPr>
          <a:xfrm>
            <a:off x="340139" y="6371623"/>
            <a:ext cx="2456070" cy="378964"/>
          </a:xfrm>
          <a:prstGeom prst="rect">
            <a:avLst/>
          </a:prstGeom>
        </p:spPr>
      </p:pic>
    </p:spTree>
    <p:extLst>
      <p:ext uri="{BB962C8B-B14F-4D97-AF65-F5344CB8AC3E}">
        <p14:creationId xmlns:p14="http://schemas.microsoft.com/office/powerpoint/2010/main" val="894163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671BF-94B5-BD98-AC98-46A05DA92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C038D44-CA1C-5E1F-2736-469DA1436F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B99BAD34-BFAA-CD71-B33A-1AAE9814C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8735-4678-6844-90BD-BB9F9DAC3EEF}" type="datetimeFigureOut">
              <a:rPr lang="en-UA" smtClean="0"/>
              <a:t>09.03.2023</a:t>
            </a:fld>
            <a:endParaRPr lang="en-UA"/>
          </a:p>
        </p:txBody>
      </p:sp>
      <p:sp>
        <p:nvSpPr>
          <p:cNvPr id="5" name="Footer Placeholder 4">
            <a:extLst>
              <a:ext uri="{FF2B5EF4-FFF2-40B4-BE49-F238E27FC236}">
                <a16:creationId xmlns:a16="http://schemas.microsoft.com/office/drawing/2014/main" id="{F7BEB176-10B0-24A4-A0AE-4C5DFC3C6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92ADC6CD-2726-E433-6207-E16C229F8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3A0D1-C358-C646-9DD3-95FE9420A82E}" type="slidenum">
              <a:rPr lang="en-UA" smtClean="0"/>
              <a:t>‹#›</a:t>
            </a:fld>
            <a:endParaRPr lang="en-UA"/>
          </a:p>
        </p:txBody>
      </p:sp>
    </p:spTree>
    <p:extLst>
      <p:ext uri="{BB962C8B-B14F-4D97-AF65-F5344CB8AC3E}">
        <p14:creationId xmlns:p14="http://schemas.microsoft.com/office/powerpoint/2010/main" val="260969334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76A448-39C0-793A-27E0-F1A2704F9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8C2FC81-1623-BA84-7F82-7CBC81608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46B0BAD4-9AC6-DE9D-1C7A-C4633FBC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5AED-AA4A-534C-B963-3E8C215F6D56}" type="datetimeFigureOut">
              <a:rPr lang="en-UA" smtClean="0"/>
              <a:t>09.03.2023</a:t>
            </a:fld>
            <a:endParaRPr lang="en-UA"/>
          </a:p>
        </p:txBody>
      </p:sp>
      <p:sp>
        <p:nvSpPr>
          <p:cNvPr id="5" name="Footer Placeholder 4">
            <a:extLst>
              <a:ext uri="{FF2B5EF4-FFF2-40B4-BE49-F238E27FC236}">
                <a16:creationId xmlns:a16="http://schemas.microsoft.com/office/drawing/2014/main" id="{E69ABAFA-B0B8-5063-7430-A26BAB4B5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7322D1F9-B0D2-9CE5-9681-A632725D5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30B5D-A0DF-494D-BD24-CAFE2F910816}" type="slidenum">
              <a:rPr lang="en-UA" smtClean="0"/>
              <a:t>‹#›</a:t>
            </a:fld>
            <a:endParaRPr lang="en-UA"/>
          </a:p>
        </p:txBody>
      </p:sp>
    </p:spTree>
    <p:extLst>
      <p:ext uri="{BB962C8B-B14F-4D97-AF65-F5344CB8AC3E}">
        <p14:creationId xmlns:p14="http://schemas.microsoft.com/office/powerpoint/2010/main" val="28495472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asgharalikhan/mortality-rate-hear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asgharalikhan/mortality-rate-heart-patient-pakistan-hospita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sgharalikhan/mortality-rate-heart-patient-pakistan-hospit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B03E-6E45-D30D-C26C-38B38073132A}"/>
              </a:ext>
            </a:extLst>
          </p:cNvPr>
          <p:cNvSpPr>
            <a:spLocks noGrp="1"/>
          </p:cNvSpPr>
          <p:nvPr>
            <p:ph type="ctrTitle"/>
          </p:nvPr>
        </p:nvSpPr>
        <p:spPr>
          <a:xfrm>
            <a:off x="900332" y="1168401"/>
            <a:ext cx="10916530" cy="2387600"/>
          </a:xfrm>
        </p:spPr>
        <p:txBody>
          <a:bodyPr/>
          <a:lstStyle/>
          <a:p>
            <a:r>
              <a:rPr lang="en-US" dirty="0"/>
              <a:t>Import and export medical data in Python</a:t>
            </a:r>
            <a:endParaRPr lang="en-UA" dirty="0"/>
          </a:p>
        </p:txBody>
      </p:sp>
    </p:spTree>
    <p:extLst>
      <p:ext uri="{BB962C8B-B14F-4D97-AF65-F5344CB8AC3E}">
        <p14:creationId xmlns:p14="http://schemas.microsoft.com/office/powerpoint/2010/main" val="162763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1343-C4C8-EC75-0FF6-9C2480B758C0}"/>
              </a:ext>
            </a:extLst>
          </p:cNvPr>
          <p:cNvSpPr>
            <a:spLocks noGrp="1"/>
          </p:cNvSpPr>
          <p:nvPr>
            <p:ph type="title"/>
          </p:nvPr>
        </p:nvSpPr>
        <p:spPr/>
        <p:txBody>
          <a:bodyPr/>
          <a:lstStyle/>
          <a:p>
            <a:r>
              <a:rPr lang="en-US" dirty="0"/>
              <a:t>Adding headers</a:t>
            </a:r>
            <a:endParaRPr lang="en-UA" dirty="0"/>
          </a:p>
        </p:txBody>
      </p:sp>
      <p:sp>
        <p:nvSpPr>
          <p:cNvPr id="3" name="Content Placeholder 2">
            <a:extLst>
              <a:ext uri="{FF2B5EF4-FFF2-40B4-BE49-F238E27FC236}">
                <a16:creationId xmlns:a16="http://schemas.microsoft.com/office/drawing/2014/main" id="{64CDF55C-F596-0E9C-B97D-26CD05060515}"/>
              </a:ext>
            </a:extLst>
          </p:cNvPr>
          <p:cNvSpPr>
            <a:spLocks noGrp="1"/>
          </p:cNvSpPr>
          <p:nvPr>
            <p:ph idx="1"/>
          </p:nvPr>
        </p:nvSpPr>
        <p:spPr/>
        <p:txBody>
          <a:bodyPr/>
          <a:lstStyle/>
          <a:p>
            <a:pPr marL="0" indent="0">
              <a:buNone/>
            </a:pPr>
            <a:r>
              <a:rPr lang="en-US" sz="2000" dirty="0">
                <a:latin typeface="Calibri" panose="020F0502020204030204" pitchFamily="34" charset="0"/>
              </a:rPr>
              <a:t>• Replace default header </a:t>
            </a:r>
            <a:r>
              <a:rPr lang="en-US" sz="1800" b="0" i="0" u="none" strike="noStrike" dirty="0">
                <a:solidFill>
                  <a:srgbClr val="000000"/>
                </a:solidFill>
                <a:effectLst/>
                <a:latin typeface="Calibri" panose="020F0502020204030204" pitchFamily="34" charset="0"/>
              </a:rPr>
              <a:t>(by </a:t>
            </a:r>
            <a:r>
              <a:rPr lang="en-US" sz="1800" b="0" i="0" u="none" strike="noStrike" dirty="0" err="1">
                <a:solidFill>
                  <a:schemeClr val="bg2">
                    <a:lumMod val="25000"/>
                  </a:schemeClr>
                </a:solidFill>
                <a:effectLst/>
                <a:latin typeface="Calibri" panose="020F0502020204030204" pitchFamily="34" charset="0"/>
              </a:rPr>
              <a:t>df.columns</a:t>
            </a:r>
            <a:r>
              <a:rPr lang="en-US" sz="1800" b="0" i="0" u="none" strike="noStrike" dirty="0">
                <a:solidFill>
                  <a:schemeClr val="bg2">
                    <a:lumMod val="25000"/>
                  </a:schemeClr>
                </a:solidFill>
                <a:effectLst/>
                <a:latin typeface="Calibri" panose="020F0502020204030204" pitchFamily="34" charset="0"/>
              </a:rPr>
              <a:t> = headers</a:t>
            </a:r>
            <a:r>
              <a:rPr lang="en-US" sz="1800" b="0" i="0" u="none" strike="noStrike" dirty="0">
                <a:solidFill>
                  <a:srgbClr val="000000"/>
                </a:solidFill>
                <a:effectLst/>
                <a:latin typeface="Calibri" panose="020F0502020204030204" pitchFamily="34" charset="0"/>
              </a:rPr>
              <a:t>)</a:t>
            </a:r>
            <a:endParaRPr lang="en-UA" dirty="0"/>
          </a:p>
        </p:txBody>
      </p:sp>
      <p:pic>
        <p:nvPicPr>
          <p:cNvPr id="5124" name="Picture 4">
            <a:extLst>
              <a:ext uri="{FF2B5EF4-FFF2-40B4-BE49-F238E27FC236}">
                <a16:creationId xmlns:a16="http://schemas.microsoft.com/office/drawing/2014/main" id="{44C70C58-CF2C-3ABC-20F0-B48BF02FC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9148"/>
            <a:ext cx="9891359" cy="32337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8DA8E0F-6090-C536-DBEA-8DC0EBCE08A4}"/>
              </a:ext>
            </a:extLst>
          </p:cNvPr>
          <p:cNvSpPr/>
          <p:nvPr/>
        </p:nvSpPr>
        <p:spPr>
          <a:xfrm>
            <a:off x="838200" y="2249500"/>
            <a:ext cx="10029669" cy="44873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Tree>
    <p:extLst>
      <p:ext uri="{BB962C8B-B14F-4D97-AF65-F5344CB8AC3E}">
        <p14:creationId xmlns:p14="http://schemas.microsoft.com/office/powerpoint/2010/main" val="124255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124"/>
                                        </p:tgtEl>
                                        <p:attrNameLst>
                                          <p:attrName>style.visibility</p:attrName>
                                        </p:attrNameLst>
                                      </p:cBhvr>
                                      <p:to>
                                        <p:strVal val="visible"/>
                                      </p:to>
                                    </p:set>
                                    <p:animEffect transition="in" filter="fade">
                                      <p:cBhvr>
                                        <p:cTn id="16" dur="500"/>
                                        <p:tgtEl>
                                          <p:spTgt spid="512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FCCB-9661-D145-3260-1ABFC62072C1}"/>
              </a:ext>
            </a:extLst>
          </p:cNvPr>
          <p:cNvSpPr>
            <a:spLocks noGrp="1"/>
          </p:cNvSpPr>
          <p:nvPr>
            <p:ph type="title"/>
          </p:nvPr>
        </p:nvSpPr>
        <p:spPr>
          <a:xfrm>
            <a:off x="838200" y="365125"/>
            <a:ext cx="10854128" cy="1325563"/>
          </a:xfrm>
        </p:spPr>
        <p:txBody>
          <a:bodyPr/>
          <a:lstStyle/>
          <a:p>
            <a:r>
              <a:rPr lang="en-US" dirty="0"/>
              <a:t>Exporting a Pandas </a:t>
            </a:r>
            <a:r>
              <a:rPr lang="en-US" dirty="0" err="1"/>
              <a:t>dataframe</a:t>
            </a:r>
            <a:r>
              <a:rPr lang="en-US" dirty="0"/>
              <a:t> to CSV</a:t>
            </a:r>
            <a:endParaRPr lang="en-UA" dirty="0"/>
          </a:p>
        </p:txBody>
      </p:sp>
      <p:sp>
        <p:nvSpPr>
          <p:cNvPr id="3" name="Content Placeholder 2">
            <a:extLst>
              <a:ext uri="{FF2B5EF4-FFF2-40B4-BE49-F238E27FC236}">
                <a16:creationId xmlns:a16="http://schemas.microsoft.com/office/drawing/2014/main" id="{6F797D81-CAC6-2D0A-FC23-C26F96755AF4}"/>
              </a:ext>
            </a:extLst>
          </p:cNvPr>
          <p:cNvSpPr>
            <a:spLocks noGrp="1"/>
          </p:cNvSpPr>
          <p:nvPr>
            <p:ph idx="1"/>
          </p:nvPr>
        </p:nvSpPr>
        <p:spPr/>
        <p:txBody>
          <a:bodyPr>
            <a:normAutofit/>
          </a:bodyPr>
          <a:lstStyle/>
          <a:p>
            <a:pPr marL="0" indent="0">
              <a:buNone/>
            </a:pPr>
            <a:r>
              <a:rPr lang="en-US" b="0" i="0" u="none" strike="noStrike" dirty="0">
                <a:effectLst/>
                <a:latin typeface="Calibri" panose="020F0502020204030204" pitchFamily="34" charset="0"/>
              </a:rPr>
              <a:t>• Preserve progress anytime by saving modified dataset using</a:t>
            </a:r>
          </a:p>
          <a:p>
            <a:pPr marL="0" indent="0">
              <a:buNone/>
            </a:pPr>
            <a:endParaRPr lang="en-US" dirty="0">
              <a:latin typeface="Calibri" panose="020F0502020204030204" pitchFamily="34" charset="0"/>
            </a:endParaRPr>
          </a:p>
          <a:p>
            <a:pPr marL="0" indent="0">
              <a:buNone/>
            </a:pPr>
            <a:endParaRPr lang="en-US" b="0" i="0" u="none" strike="noStrike" dirty="0">
              <a:effectLst/>
              <a:latin typeface="Calibri" panose="020F0502020204030204" pitchFamily="34" charset="0"/>
            </a:endParaRPr>
          </a:p>
          <a:p>
            <a:pPr marL="0" indent="0">
              <a:buNone/>
            </a:pPr>
            <a:r>
              <a:rPr lang="en-US" sz="3200" b="1" i="0" u="none" strike="noStrike" dirty="0">
                <a:solidFill>
                  <a:schemeClr val="bg2">
                    <a:lumMod val="50000"/>
                  </a:schemeClr>
                </a:solidFill>
                <a:effectLst/>
                <a:latin typeface="Calibri" panose="020F0502020204030204" pitchFamily="34" charset="0"/>
              </a:rPr>
              <a:t>path=</a:t>
            </a:r>
            <a:r>
              <a:rPr lang="en-US" sz="3200" b="0" i="0" u="none" strike="noStrike" dirty="0">
                <a:solidFill>
                  <a:srgbClr val="FF0000"/>
                </a:solidFill>
                <a:effectLst/>
                <a:latin typeface="Calibri" panose="020F0502020204030204" pitchFamily="34" charset="0"/>
              </a:rPr>
              <a:t>" C: /Windows/.../</a:t>
            </a:r>
            <a:r>
              <a:rPr lang="en-US" sz="3200" b="0" i="0" u="none" strike="noStrike" dirty="0" err="1">
                <a:solidFill>
                  <a:srgbClr val="FF0000"/>
                </a:solidFill>
                <a:effectLst/>
                <a:latin typeface="Arial" panose="020B0604020202020204" pitchFamily="34" charset="0"/>
              </a:rPr>
              <a:t>heart_failure</a:t>
            </a:r>
            <a:r>
              <a:rPr lang="en-US" sz="3200" b="0" i="0" u="none" strike="noStrike" dirty="0" err="1">
                <a:solidFill>
                  <a:srgbClr val="FF0000"/>
                </a:solidFill>
                <a:effectLst/>
                <a:latin typeface="Calibri" panose="020F0502020204030204" pitchFamily="34" charset="0"/>
              </a:rPr>
              <a:t>.csv</a:t>
            </a:r>
            <a:r>
              <a:rPr lang="en-US" sz="3200" b="0" i="0" u="none" strike="noStrike" dirty="0">
                <a:solidFill>
                  <a:srgbClr val="FF0000"/>
                </a:solidFill>
                <a:effectLst/>
                <a:latin typeface="Calibri" panose="020F0502020204030204" pitchFamily="34" charset="0"/>
              </a:rPr>
              <a:t>”</a:t>
            </a:r>
          </a:p>
          <a:p>
            <a:pPr marL="0" indent="0">
              <a:buNone/>
            </a:pPr>
            <a:endParaRPr lang="en-US" sz="3200" dirty="0">
              <a:solidFill>
                <a:srgbClr val="FF0000"/>
              </a:solidFill>
              <a:latin typeface="Calibri" panose="020F0502020204030204" pitchFamily="34" charset="0"/>
            </a:endParaRPr>
          </a:p>
          <a:p>
            <a:pPr marL="0" indent="0">
              <a:buNone/>
            </a:pPr>
            <a:r>
              <a:rPr lang="en-US" sz="3200" dirty="0" err="1">
                <a:solidFill>
                  <a:schemeClr val="bg2">
                    <a:lumMod val="50000"/>
                  </a:schemeClr>
                </a:solidFill>
                <a:latin typeface="Calibri" panose="020F0502020204030204" pitchFamily="34" charset="0"/>
              </a:rPr>
              <a:t>df.to_cv</a:t>
            </a:r>
            <a:r>
              <a:rPr lang="en-US" sz="3200" dirty="0">
                <a:solidFill>
                  <a:schemeClr val="bg2">
                    <a:lumMod val="50000"/>
                  </a:schemeClr>
                </a:solidFill>
                <a:latin typeface="Calibri" panose="020F0502020204030204" pitchFamily="34" charset="0"/>
              </a:rPr>
              <a:t> (path)</a:t>
            </a:r>
            <a:endParaRPr lang="en-UA" sz="3200" dirty="0">
              <a:solidFill>
                <a:schemeClr val="bg2">
                  <a:lumMod val="50000"/>
                </a:schemeClr>
              </a:solidFill>
              <a:latin typeface="Calibri" panose="020F0502020204030204" pitchFamily="34" charset="0"/>
            </a:endParaRPr>
          </a:p>
        </p:txBody>
      </p:sp>
    </p:spTree>
    <p:extLst>
      <p:ext uri="{BB962C8B-B14F-4D97-AF65-F5344CB8AC3E}">
        <p14:creationId xmlns:p14="http://schemas.microsoft.com/office/powerpoint/2010/main" val="285081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BD43-BBD2-03AA-B883-A221086FEEBF}"/>
              </a:ext>
            </a:extLst>
          </p:cNvPr>
          <p:cNvSpPr>
            <a:spLocks noGrp="1"/>
          </p:cNvSpPr>
          <p:nvPr>
            <p:ph type="title"/>
          </p:nvPr>
        </p:nvSpPr>
        <p:spPr>
          <a:xfrm>
            <a:off x="838200" y="176375"/>
            <a:ext cx="10515600" cy="1292662"/>
          </a:xfrm>
        </p:spPr>
        <p:txBody>
          <a:bodyPr>
            <a:normAutofit/>
          </a:bodyPr>
          <a:lstStyle/>
          <a:p>
            <a:r>
              <a:rPr lang="en-US" dirty="0"/>
              <a:t>Exporting to different formats in Python</a:t>
            </a:r>
            <a:endParaRPr lang="en-UA" dirty="0"/>
          </a:p>
        </p:txBody>
      </p:sp>
      <p:graphicFrame>
        <p:nvGraphicFramePr>
          <p:cNvPr id="4" name="Content Placeholder 3">
            <a:extLst>
              <a:ext uri="{FF2B5EF4-FFF2-40B4-BE49-F238E27FC236}">
                <a16:creationId xmlns:a16="http://schemas.microsoft.com/office/drawing/2014/main" id="{31229BBB-3D60-F6F2-6163-1626446C8DD4}"/>
              </a:ext>
            </a:extLst>
          </p:cNvPr>
          <p:cNvGraphicFramePr>
            <a:graphicFrameLocks noGrp="1"/>
          </p:cNvGraphicFramePr>
          <p:nvPr>
            <p:ph idx="1"/>
            <p:extLst>
              <p:ext uri="{D42A27DB-BD31-4B8C-83A1-F6EECF244321}">
                <p14:modId xmlns:p14="http://schemas.microsoft.com/office/powerpoint/2010/main" val="1640692482"/>
              </p:ext>
            </p:extLst>
          </p:nvPr>
        </p:nvGraphicFramePr>
        <p:xfrm>
          <a:off x="2188564" y="2308484"/>
          <a:ext cx="7826973" cy="3178419"/>
        </p:xfrm>
        <a:graphic>
          <a:graphicData uri="http://schemas.openxmlformats.org/drawingml/2006/table">
            <a:tbl>
              <a:tblPr/>
              <a:tblGrid>
                <a:gridCol w="2591281">
                  <a:extLst>
                    <a:ext uri="{9D8B030D-6E8A-4147-A177-3AD203B41FA5}">
                      <a16:colId xmlns:a16="http://schemas.microsoft.com/office/drawing/2014/main" val="1697436354"/>
                    </a:ext>
                  </a:extLst>
                </a:gridCol>
                <a:gridCol w="2617846">
                  <a:extLst>
                    <a:ext uri="{9D8B030D-6E8A-4147-A177-3AD203B41FA5}">
                      <a16:colId xmlns:a16="http://schemas.microsoft.com/office/drawing/2014/main" val="2962548791"/>
                    </a:ext>
                  </a:extLst>
                </a:gridCol>
                <a:gridCol w="2617846">
                  <a:extLst>
                    <a:ext uri="{9D8B030D-6E8A-4147-A177-3AD203B41FA5}">
                      <a16:colId xmlns:a16="http://schemas.microsoft.com/office/drawing/2014/main" val="2397480995"/>
                    </a:ext>
                  </a:extLst>
                </a:gridCol>
              </a:tblGrid>
              <a:tr h="772836">
                <a:tc>
                  <a:txBody>
                    <a:bodyPr/>
                    <a:lstStyle/>
                    <a:p>
                      <a:pPr rtl="0" fontAlgn="t">
                        <a:spcBef>
                          <a:spcPts val="0"/>
                        </a:spcBef>
                        <a:spcAft>
                          <a:spcPts val="0"/>
                        </a:spcAft>
                      </a:pPr>
                      <a:r>
                        <a:rPr lang="en-US" sz="1600" b="1" i="0" u="none" strike="noStrike" dirty="0">
                          <a:solidFill>
                            <a:srgbClr val="000000"/>
                          </a:solidFill>
                          <a:effectLst/>
                          <a:latin typeface="Calibri" panose="020F0502020204030204" pitchFamily="34" charset="0"/>
                        </a:rPr>
                        <a:t>Data Format</a:t>
                      </a:r>
                      <a:endParaRPr lang="en-US" sz="1600" b="1"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t" latinLnBrk="0" hangingPunct="1">
                        <a:spcBef>
                          <a:spcPts val="0"/>
                        </a:spcBef>
                        <a:spcAft>
                          <a:spcPts val="0"/>
                        </a:spcAft>
                      </a:pPr>
                      <a:r>
                        <a:rPr lang="en-US" sz="1600" b="1" i="0" u="none" strike="noStrike" kern="1200" dirty="0">
                          <a:solidFill>
                            <a:srgbClr val="000000"/>
                          </a:solidFill>
                          <a:effectLst/>
                          <a:latin typeface="Calibri" panose="020F0502020204030204" pitchFamily="34" charset="0"/>
                          <a:ea typeface="+mn-ea"/>
                          <a:cs typeface="+mn-cs"/>
                        </a:rPr>
                        <a:t>Read</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kern="1200" dirty="0">
                          <a:solidFill>
                            <a:srgbClr val="000000"/>
                          </a:solidFill>
                          <a:effectLst/>
                          <a:latin typeface="Calibri" panose="020F0502020204030204" pitchFamily="34" charset="0"/>
                          <a:ea typeface="+mn-ea"/>
                          <a:cs typeface="+mn-cs"/>
                        </a:rPr>
                        <a:t>Save</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49417"/>
                  </a:ext>
                </a:extLst>
              </a:tr>
              <a:tr h="591270">
                <a:tc>
                  <a:txBody>
                    <a:bodyPr/>
                    <a:lstStyle/>
                    <a:p>
                      <a:pPr rtl="0" fontAlgn="t">
                        <a:spcBef>
                          <a:spcPts val="0"/>
                        </a:spcBef>
                        <a:spcAft>
                          <a:spcPts val="0"/>
                        </a:spcAft>
                      </a:pPr>
                      <a:r>
                        <a:rPr lang="en-US" sz="1600" b="0" i="0" u="none" strike="noStrike" dirty="0">
                          <a:solidFill>
                            <a:srgbClr val="000000"/>
                          </a:solidFill>
                          <a:effectLst/>
                          <a:latin typeface="Calibri" panose="020F0502020204030204" pitchFamily="34" charset="0"/>
                        </a:rPr>
                        <a:t>csv</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pd.read_csv</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df.to_csv</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125506"/>
                  </a:ext>
                </a:extLst>
              </a:tr>
              <a:tr h="633781">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json</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pd.read</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json</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df.to_json</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043423"/>
                  </a:ext>
                </a:extLst>
              </a:tr>
              <a:tr h="590266">
                <a:tc>
                  <a:txBody>
                    <a:bodyPr/>
                    <a:lstStyle/>
                    <a:p>
                      <a:pPr rtl="0" fontAlgn="t">
                        <a:spcBef>
                          <a:spcPts val="0"/>
                        </a:spcBef>
                        <a:spcAft>
                          <a:spcPts val="0"/>
                        </a:spcAft>
                      </a:pPr>
                      <a:r>
                        <a:rPr lang="en-US" sz="1600" b="0" i="0" u="none" strike="noStrike" dirty="0">
                          <a:solidFill>
                            <a:srgbClr val="000000"/>
                          </a:solidFill>
                          <a:effectLst/>
                          <a:latin typeface="Calibri" panose="020F0502020204030204" pitchFamily="34" charset="0"/>
                        </a:rPr>
                        <a:t>Excel</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pd.read_excel</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df.to_excel</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995427"/>
                  </a:ext>
                </a:extLst>
              </a:tr>
              <a:tr h="590266">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sql</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pd.read_sql</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00"/>
                          </a:solidFill>
                          <a:effectLst/>
                          <a:latin typeface="Calibri" panose="020F0502020204030204" pitchFamily="34" charset="0"/>
                        </a:rPr>
                        <a:t>df.to_sql</a:t>
                      </a:r>
                      <a:r>
                        <a:rPr lang="en-US" sz="1600" b="0" i="0" u="none" strike="noStrike" dirty="0">
                          <a:solidFill>
                            <a:srgbClr val="000000"/>
                          </a:solidFill>
                          <a:effectLst/>
                          <a:latin typeface="Calibri" panose="020F0502020204030204" pitchFamily="34" charset="0"/>
                        </a:rPr>
                        <a:t>()</a:t>
                      </a:r>
                      <a:endParaRPr lang="en-US" sz="1600"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9822566"/>
                  </a:ext>
                </a:extLst>
              </a:tr>
            </a:tbl>
          </a:graphicData>
        </a:graphic>
      </p:graphicFrame>
      <p:sp>
        <p:nvSpPr>
          <p:cNvPr id="5" name="Rectangle 1">
            <a:extLst>
              <a:ext uri="{FF2B5EF4-FFF2-40B4-BE49-F238E27FC236}">
                <a16:creationId xmlns:a16="http://schemas.microsoft.com/office/drawing/2014/main" id="{4A809C28-EA2B-1D9D-9D9D-288B5605AD2D}"/>
              </a:ext>
            </a:extLst>
          </p:cNvPr>
          <p:cNvSpPr>
            <a:spLocks noChangeArrowheads="1"/>
          </p:cNvSpPr>
          <p:nvPr/>
        </p:nvSpPr>
        <p:spPr bwMode="auto">
          <a:xfrm>
            <a:off x="0" y="-391177"/>
            <a:ext cx="1577230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A" altLang="en-UA" sz="1200" b="0" i="0" u="none" strike="noStrike" cap="none" normalizeH="0" baseline="0">
                <a:ln>
                  <a:noFill/>
                </a:ln>
                <a:solidFill>
                  <a:srgbClr val="000000"/>
                </a:solidFill>
                <a:effectLst/>
                <a:latin typeface="Calibri" panose="020F0502020204030204" pitchFamily="34" charset="0"/>
              </a:rPr>
              <a:t>CLICE 2 &lt;</a:t>
            </a:r>
            <a:endParaRPr kumimoji="0" lang="en-UA" altLang="en-UA"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A" altLang="en-UA" sz="1200" b="0" i="0" u="none" strike="noStrike" cap="none" normalizeH="0" baseline="0">
                <a:ln>
                  <a:noFill/>
                </a:ln>
                <a:solidFill>
                  <a:srgbClr val="000000"/>
                </a:solidFill>
                <a:effectLst/>
                <a:latin typeface="Calibri" panose="020F0502020204030204" pitchFamily="34" charset="0"/>
              </a:rPr>
              <a:t>&gt;</a:t>
            </a:r>
            <a:endParaRPr kumimoji="0" lang="en-UA" altLang="en-UA"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A" altLang="en-UA" sz="1800" b="0" i="0" u="none" strike="noStrike" cap="none" normalizeH="0" baseline="0">
                <a:ln>
                  <a:noFill/>
                </a:ln>
                <a:solidFill>
                  <a:srgbClr val="000000"/>
                </a:solidFill>
                <a:effectLst/>
                <a:latin typeface="Arial" panose="020B0604020202020204" pitchFamily="34" charset="0"/>
              </a:rPr>
            </a:br>
            <a:br>
              <a:rPr kumimoji="0" lang="en-UA" altLang="en-UA" sz="1800" b="0" i="0" u="none" strike="noStrike" cap="none" normalizeH="0" baseline="0">
                <a:ln>
                  <a:noFill/>
                </a:ln>
                <a:solidFill>
                  <a:schemeClr val="tx1"/>
                </a:solidFill>
                <a:effectLst/>
                <a:latin typeface="Arial" panose="020B0604020202020204" pitchFamily="34" charset="0"/>
              </a:rPr>
            </a:br>
            <a:endParaRPr kumimoji="0" lang="en-UA" altLang="en-UA" sz="1800" b="0" i="0" u="none" strike="noStrike" cap="none" normalizeH="0" baseline="0">
              <a:ln>
                <a:noFill/>
              </a:ln>
              <a:solidFill>
                <a:schemeClr val="tx1"/>
              </a:solidFill>
              <a:effectLst/>
              <a:latin typeface="Arial" panose="020B0604020202020204" pitchFamily="34" charset="0"/>
            </a:endParaRPr>
          </a:p>
        </p:txBody>
      </p:sp>
      <p:sp>
        <p:nvSpPr>
          <p:cNvPr id="6" name="Right Arrow 5">
            <a:extLst>
              <a:ext uri="{FF2B5EF4-FFF2-40B4-BE49-F238E27FC236}">
                <a16:creationId xmlns:a16="http://schemas.microsoft.com/office/drawing/2014/main" id="{BAADA73A-1151-DB69-3852-3C117B15A9A0}"/>
              </a:ext>
            </a:extLst>
          </p:cNvPr>
          <p:cNvSpPr/>
          <p:nvPr/>
        </p:nvSpPr>
        <p:spPr>
          <a:xfrm>
            <a:off x="1049311" y="244339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Right Arrow 7">
            <a:extLst>
              <a:ext uri="{FF2B5EF4-FFF2-40B4-BE49-F238E27FC236}">
                <a16:creationId xmlns:a16="http://schemas.microsoft.com/office/drawing/2014/main" id="{9F2B5AE6-5C53-D787-EE83-743F736A5245}"/>
              </a:ext>
            </a:extLst>
          </p:cNvPr>
          <p:cNvSpPr/>
          <p:nvPr/>
        </p:nvSpPr>
        <p:spPr>
          <a:xfrm>
            <a:off x="1049311" y="31154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 name="Right Arrow 9">
            <a:extLst>
              <a:ext uri="{FF2B5EF4-FFF2-40B4-BE49-F238E27FC236}">
                <a16:creationId xmlns:a16="http://schemas.microsoft.com/office/drawing/2014/main" id="{0284CD16-28B0-53EB-2CCE-02670E583BF9}"/>
              </a:ext>
            </a:extLst>
          </p:cNvPr>
          <p:cNvSpPr/>
          <p:nvPr/>
        </p:nvSpPr>
        <p:spPr>
          <a:xfrm>
            <a:off x="1049311" y="37311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 name="Right Arrow 11">
            <a:extLst>
              <a:ext uri="{FF2B5EF4-FFF2-40B4-BE49-F238E27FC236}">
                <a16:creationId xmlns:a16="http://schemas.microsoft.com/office/drawing/2014/main" id="{9E1EC5D6-3F8A-C7A8-9953-881F62E8F727}"/>
              </a:ext>
            </a:extLst>
          </p:cNvPr>
          <p:cNvSpPr/>
          <p:nvPr/>
        </p:nvSpPr>
        <p:spPr>
          <a:xfrm>
            <a:off x="1049311" y="437726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4" name="Right Arrow 13">
            <a:extLst>
              <a:ext uri="{FF2B5EF4-FFF2-40B4-BE49-F238E27FC236}">
                <a16:creationId xmlns:a16="http://schemas.microsoft.com/office/drawing/2014/main" id="{6A9DC1C4-5356-AC07-DFA9-58F6E7A82D47}"/>
              </a:ext>
            </a:extLst>
          </p:cNvPr>
          <p:cNvSpPr/>
          <p:nvPr/>
        </p:nvSpPr>
        <p:spPr>
          <a:xfrm>
            <a:off x="1049311" y="50233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218501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10"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800932-7410-ACED-00AD-FBEC57DAD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1" y="1112043"/>
            <a:ext cx="12192000" cy="4249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776279B-C6E8-1BCF-A208-67F3EA2F98AE}"/>
              </a:ext>
            </a:extLst>
          </p:cNvPr>
          <p:cNvSpPr txBox="1">
            <a:spLocks/>
          </p:cNvSpPr>
          <p:nvPr/>
        </p:nvSpPr>
        <p:spPr>
          <a:xfrm>
            <a:off x="5532440" y="4611687"/>
            <a:ext cx="4354513"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005493"/>
                </a:solidFill>
                <a:latin typeface="IBM Plex Mono SemiBold" panose="020B0709050203000203" pitchFamily="49" charset="0"/>
              </a:rPr>
              <a:t>IBM Developer</a:t>
            </a:r>
            <a:endParaRPr lang="en-UA" sz="2000" dirty="0"/>
          </a:p>
        </p:txBody>
      </p:sp>
    </p:spTree>
    <p:extLst>
      <p:ext uri="{BB962C8B-B14F-4D97-AF65-F5344CB8AC3E}">
        <p14:creationId xmlns:p14="http://schemas.microsoft.com/office/powerpoint/2010/main" val="41917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9719-BE2B-40E9-6EDF-2AE7FE09CDE2}"/>
              </a:ext>
            </a:extLst>
          </p:cNvPr>
          <p:cNvSpPr>
            <a:spLocks noGrp="1"/>
          </p:cNvSpPr>
          <p:nvPr>
            <p:ph type="title"/>
          </p:nvPr>
        </p:nvSpPr>
        <p:spPr/>
        <p:txBody>
          <a:bodyPr/>
          <a:lstStyle/>
          <a:p>
            <a:r>
              <a:rPr lang="en-US" dirty="0"/>
              <a:t>Importing Data in Python</a:t>
            </a:r>
            <a:endParaRPr lang="en-UA" dirty="0"/>
          </a:p>
        </p:txBody>
      </p:sp>
      <p:sp>
        <p:nvSpPr>
          <p:cNvPr id="3" name="Content Placeholder 2">
            <a:extLst>
              <a:ext uri="{FF2B5EF4-FFF2-40B4-BE49-F238E27FC236}">
                <a16:creationId xmlns:a16="http://schemas.microsoft.com/office/drawing/2014/main" id="{8D806D1B-DE37-7B0C-2190-59BAA6F7F947}"/>
              </a:ext>
            </a:extLst>
          </p:cNvPr>
          <p:cNvSpPr>
            <a:spLocks noGrp="1"/>
          </p:cNvSpPr>
          <p:nvPr>
            <p:ph idx="1"/>
          </p:nvPr>
        </p:nvSpPr>
        <p:spPr>
          <a:xfrm>
            <a:off x="838200" y="1690687"/>
            <a:ext cx="10936458" cy="4555367"/>
          </a:xfrm>
        </p:spPr>
        <p:txBody>
          <a:bodyPr>
            <a:normAutofit fontScale="85000" lnSpcReduction="10000"/>
          </a:bodyPr>
          <a:lstStyle/>
          <a:p>
            <a:r>
              <a:rPr lang="en-US" dirty="0"/>
              <a:t>Import csv file</a:t>
            </a:r>
          </a:p>
          <a:p>
            <a:r>
              <a:rPr lang="en-US" dirty="0"/>
              <a:t>With pandas</a:t>
            </a:r>
          </a:p>
          <a:p>
            <a:r>
              <a:rPr lang="en-US" dirty="0"/>
              <a:t>With </a:t>
            </a:r>
            <a:r>
              <a:rPr lang="en-US" dirty="0" err="1"/>
              <a:t>pyodbc</a:t>
            </a:r>
            <a:endParaRPr lang="en-US" dirty="0"/>
          </a:p>
          <a:p>
            <a:r>
              <a:rPr lang="en-US" dirty="0"/>
              <a:t>Process of loading and reading data into Python from various resources.</a:t>
            </a:r>
          </a:p>
          <a:p>
            <a:r>
              <a:rPr lang="en-US" b="1" dirty="0"/>
              <a:t>Two important properties:</a:t>
            </a:r>
          </a:p>
          <a:p>
            <a:pPr lvl="1">
              <a:buFont typeface="Arial" panose="020B0604020202020204" pitchFamily="34" charset="0"/>
              <a:buChar char="•"/>
            </a:pPr>
            <a:r>
              <a:rPr lang="en-US" dirty="0"/>
              <a:t>Format</a:t>
            </a:r>
          </a:p>
          <a:p>
            <a:pPr lvl="2">
              <a:buFont typeface="System Font Regular"/>
              <a:buChar char="-"/>
            </a:pPr>
            <a:r>
              <a:rPr lang="en-US" dirty="0"/>
              <a:t>different formats: CSV, JSON, XLSX, .HDF...</a:t>
            </a:r>
          </a:p>
          <a:p>
            <a:pPr lvl="1">
              <a:buFont typeface="Arial" panose="020B0604020202020204" pitchFamily="34" charset="0"/>
              <a:buChar char="•"/>
            </a:pPr>
            <a:r>
              <a:rPr lang="en-US" dirty="0"/>
              <a:t>File Path of the dataset</a:t>
            </a:r>
          </a:p>
          <a:p>
            <a:pPr lvl="2">
              <a:buFont typeface="System Font Regular"/>
              <a:buChar char="-"/>
            </a:pPr>
            <a:r>
              <a:rPr lang="en-US" dirty="0"/>
              <a:t>Computer: /Desktop/</a:t>
            </a:r>
            <a:r>
              <a:rPr lang="en-US" dirty="0" err="1"/>
              <a:t>heart_failure.csv</a:t>
            </a:r>
            <a:endParaRPr lang="en-US" dirty="0"/>
          </a:p>
          <a:p>
            <a:pPr lvl="2">
              <a:buFont typeface="System Font Regular"/>
              <a:buChar char="-"/>
            </a:pPr>
            <a:r>
              <a:rPr lang="en-US" dirty="0"/>
              <a:t>Internet: </a:t>
            </a:r>
            <a:r>
              <a:rPr lang="en-US" dirty="0">
                <a:hlinkClick r:id="rId3"/>
              </a:rPr>
              <a:t>https://www.kaggle.com/datasets/asgharalikhan/mortality-rate-heart-</a:t>
            </a:r>
            <a:r>
              <a:rPr lang="en-US" dirty="0"/>
              <a:t>patient-</a:t>
            </a:r>
            <a:r>
              <a:rPr lang="en-US" dirty="0" err="1"/>
              <a:t>pakistan</a:t>
            </a:r>
            <a:r>
              <a:rPr lang="en-US" dirty="0"/>
              <a:t>-hospital</a:t>
            </a:r>
          </a:p>
          <a:p>
            <a:pPr marL="0" indent="0">
              <a:buNone/>
            </a:pPr>
            <a:br>
              <a:rPr lang="en-US" dirty="0"/>
            </a:br>
            <a:br>
              <a:rPr lang="en-US" dirty="0"/>
            </a:br>
            <a:endParaRPr lang="en-US" dirty="0"/>
          </a:p>
        </p:txBody>
      </p:sp>
    </p:spTree>
    <p:extLst>
      <p:ext uri="{BB962C8B-B14F-4D97-AF65-F5344CB8AC3E}">
        <p14:creationId xmlns:p14="http://schemas.microsoft.com/office/powerpoint/2010/main" val="422353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873B-D76E-3AFB-4697-9101D7FA22F7}"/>
              </a:ext>
            </a:extLst>
          </p:cNvPr>
          <p:cNvSpPr>
            <a:spLocks noGrp="1"/>
          </p:cNvSpPr>
          <p:nvPr>
            <p:ph type="title"/>
          </p:nvPr>
        </p:nvSpPr>
        <p:spPr/>
        <p:txBody>
          <a:bodyPr/>
          <a:lstStyle/>
          <a:p>
            <a:r>
              <a:rPr lang="en-US" dirty="0"/>
              <a:t>Getting Data</a:t>
            </a:r>
            <a:endParaRPr lang="en-UA" dirty="0"/>
          </a:p>
        </p:txBody>
      </p:sp>
      <p:pic>
        <p:nvPicPr>
          <p:cNvPr id="1026" name="Picture 2">
            <a:extLst>
              <a:ext uri="{FF2B5EF4-FFF2-40B4-BE49-F238E27FC236}">
                <a16:creationId xmlns:a16="http://schemas.microsoft.com/office/drawing/2014/main" id="{AA9AFB0D-355A-E305-40B5-5AAB16141B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6240" y="1690688"/>
            <a:ext cx="11002332" cy="2255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1EAA91-093D-010B-6D4B-2E3200F8440F}"/>
              </a:ext>
            </a:extLst>
          </p:cNvPr>
          <p:cNvSpPr txBox="1"/>
          <p:nvPr/>
        </p:nvSpPr>
        <p:spPr>
          <a:xfrm>
            <a:off x="1082040" y="5836920"/>
            <a:ext cx="11002332" cy="369332"/>
          </a:xfrm>
          <a:prstGeom prst="rect">
            <a:avLst/>
          </a:prstGeom>
          <a:noFill/>
        </p:spPr>
        <p:txBody>
          <a:bodyPr wrap="square" rtlCol="0">
            <a:spAutoFit/>
          </a:bodyPr>
          <a:lstStyle/>
          <a:p>
            <a:r>
              <a:rPr lang="en-US" dirty="0">
                <a:solidFill>
                  <a:srgbClr val="0070C0"/>
                </a:solidFill>
                <a:latin typeface="IBM Plex Mono Text" panose="020B0509050203000203" pitchFamily="49" charset="0"/>
              </a:rPr>
              <a:t>Data source: https://</a:t>
            </a:r>
            <a:r>
              <a:rPr lang="en-US" dirty="0" err="1">
                <a:solidFill>
                  <a:srgbClr val="0070C0"/>
                </a:solidFill>
                <a:latin typeface="IBM Plex Mono Text" panose="020B0509050203000203" pitchFamily="49" charset="0"/>
              </a:rPr>
              <a:t>www.kaggle.com</a:t>
            </a:r>
            <a:r>
              <a:rPr lang="en-US" dirty="0">
                <a:solidFill>
                  <a:srgbClr val="0070C0"/>
                </a:solidFill>
                <a:latin typeface="IBM Plex Mono Text" panose="020B0509050203000203" pitchFamily="49" charset="0"/>
              </a:rPr>
              <a:t>/datasets/</a:t>
            </a:r>
            <a:r>
              <a:rPr lang="en-US" dirty="0" err="1">
                <a:solidFill>
                  <a:srgbClr val="0070C0"/>
                </a:solidFill>
                <a:latin typeface="IBM Plex Mono Text" panose="020B0509050203000203" pitchFamily="49" charset="0"/>
              </a:rPr>
              <a:t>asgharalikhan</a:t>
            </a:r>
            <a:r>
              <a:rPr lang="en-US" dirty="0">
                <a:solidFill>
                  <a:srgbClr val="0070C0"/>
                </a:solidFill>
                <a:latin typeface="IBM Plex Mono Text" panose="020B0509050203000203" pitchFamily="49" charset="0"/>
              </a:rPr>
              <a:t>/mortality-rate-heart-patient-</a:t>
            </a:r>
            <a:r>
              <a:rPr lang="en-US" dirty="0" err="1">
                <a:solidFill>
                  <a:srgbClr val="0070C0"/>
                </a:solidFill>
                <a:latin typeface="IBM Plex Mono Text" panose="020B0509050203000203" pitchFamily="49" charset="0"/>
              </a:rPr>
              <a:t>pakistan</a:t>
            </a:r>
            <a:r>
              <a:rPr lang="en-US" dirty="0">
                <a:solidFill>
                  <a:srgbClr val="0070C0"/>
                </a:solidFill>
                <a:latin typeface="IBM Plex Mono Text" panose="020B0509050203000203" pitchFamily="49" charset="0"/>
              </a:rPr>
              <a:t>-hospital</a:t>
            </a:r>
            <a:endParaRPr lang="en-UA" dirty="0">
              <a:solidFill>
                <a:srgbClr val="0070C0"/>
              </a:solidFill>
              <a:latin typeface="IBM Plex Mono Text" panose="020B0509050203000203" pitchFamily="49" charset="0"/>
            </a:endParaRPr>
          </a:p>
        </p:txBody>
      </p:sp>
    </p:spTree>
    <p:extLst>
      <p:ext uri="{BB962C8B-B14F-4D97-AF65-F5344CB8AC3E}">
        <p14:creationId xmlns:p14="http://schemas.microsoft.com/office/powerpoint/2010/main" val="28008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C761-D424-B5B8-A0FE-71A3BC2F3F00}"/>
              </a:ext>
            </a:extLst>
          </p:cNvPr>
          <p:cNvSpPr>
            <a:spLocks noGrp="1"/>
          </p:cNvSpPr>
          <p:nvPr>
            <p:ph type="title"/>
          </p:nvPr>
        </p:nvSpPr>
        <p:spPr>
          <a:xfrm>
            <a:off x="576197" y="90562"/>
            <a:ext cx="11615803" cy="1325563"/>
          </a:xfrm>
        </p:spPr>
        <p:txBody>
          <a:bodyPr/>
          <a:lstStyle/>
          <a:p>
            <a:r>
              <a:rPr lang="en-US" dirty="0"/>
              <a:t>Importing a CSV into Python</a:t>
            </a:r>
            <a:endParaRPr lang="en-UA" dirty="0"/>
          </a:p>
        </p:txBody>
      </p:sp>
      <p:sp>
        <p:nvSpPr>
          <p:cNvPr id="3" name="Content Placeholder 2">
            <a:extLst>
              <a:ext uri="{FF2B5EF4-FFF2-40B4-BE49-F238E27FC236}">
                <a16:creationId xmlns:a16="http://schemas.microsoft.com/office/drawing/2014/main" id="{ED500A67-3738-F32C-E634-B04801E1158B}"/>
              </a:ext>
            </a:extLst>
          </p:cNvPr>
          <p:cNvSpPr>
            <a:spLocks noGrp="1"/>
          </p:cNvSpPr>
          <p:nvPr>
            <p:ph idx="1"/>
          </p:nvPr>
        </p:nvSpPr>
        <p:spPr>
          <a:xfrm>
            <a:off x="576197" y="1478755"/>
            <a:ext cx="11082403" cy="4351338"/>
          </a:xfrm>
        </p:spPr>
        <p:txBody>
          <a:bodyPr>
            <a:normAutofit/>
          </a:bodyPr>
          <a:lstStyle/>
          <a:p>
            <a:pPr marL="0" indent="0">
              <a:buNone/>
            </a:pPr>
            <a:r>
              <a:rPr lang="en-US" sz="2200" dirty="0">
                <a:solidFill>
                  <a:schemeClr val="bg2">
                    <a:lumMod val="50000"/>
                  </a:schemeClr>
                </a:solidFill>
              </a:rPr>
              <a:t># Import pandas library</a:t>
            </a:r>
          </a:p>
          <a:p>
            <a:pPr marL="0" indent="0">
              <a:buNone/>
            </a:pPr>
            <a:r>
              <a:rPr lang="en-US" sz="2200" dirty="0">
                <a:solidFill>
                  <a:srgbClr val="00B050"/>
                </a:solidFill>
              </a:rPr>
              <a:t>import</a:t>
            </a:r>
            <a:r>
              <a:rPr lang="en-US" sz="2200" dirty="0"/>
              <a:t> pandas </a:t>
            </a:r>
            <a:r>
              <a:rPr lang="en-US" sz="2200" dirty="0">
                <a:solidFill>
                  <a:srgbClr val="00B050"/>
                </a:solidFill>
              </a:rPr>
              <a:t>as</a:t>
            </a:r>
            <a:r>
              <a:rPr lang="en-US" sz="2200" dirty="0"/>
              <a:t> pd</a:t>
            </a:r>
          </a:p>
          <a:p>
            <a:pPr marL="0" indent="0">
              <a:buNone/>
            </a:pPr>
            <a:r>
              <a:rPr lang="en-US" sz="2200" dirty="0">
                <a:solidFill>
                  <a:schemeClr val="bg2">
                    <a:lumMod val="50000"/>
                  </a:schemeClr>
                </a:solidFill>
              </a:rPr>
              <a:t># Read the online file by the URL provided above, and assign it to the variable "</a:t>
            </a:r>
            <a:r>
              <a:rPr lang="en-US" sz="2200" dirty="0" err="1">
                <a:solidFill>
                  <a:schemeClr val="bg2">
                    <a:lumMod val="50000"/>
                  </a:schemeClr>
                </a:solidFill>
              </a:rPr>
              <a:t>df</a:t>
            </a:r>
            <a:r>
              <a:rPr lang="en-US" sz="2200" dirty="0">
                <a:solidFill>
                  <a:schemeClr val="bg2">
                    <a:lumMod val="50000"/>
                  </a:schemeClr>
                </a:solidFill>
              </a:rPr>
              <a:t>"</a:t>
            </a:r>
          </a:p>
          <a:p>
            <a:pPr marL="0" indent="0">
              <a:buNone/>
            </a:pPr>
            <a:r>
              <a:rPr lang="en-US" sz="2200" dirty="0" err="1">
                <a:solidFill>
                  <a:schemeClr val="tx1"/>
                </a:solidFill>
              </a:rPr>
              <a:t>url</a:t>
            </a:r>
            <a:r>
              <a:rPr lang="en-US" sz="2200" dirty="0">
                <a:solidFill>
                  <a:schemeClr val="tx1"/>
                </a:solidFill>
              </a:rPr>
              <a:t> = </a:t>
            </a:r>
            <a:r>
              <a:rPr lang="en-US" sz="2200" dirty="0">
                <a:solidFill>
                  <a:srgbClr val="FF0000"/>
                </a:solidFill>
              </a:rPr>
              <a:t>"https://</a:t>
            </a:r>
            <a:r>
              <a:rPr lang="en-US" sz="2200" dirty="0" err="1">
                <a:solidFill>
                  <a:srgbClr val="FF0000"/>
                </a:solidFill>
              </a:rPr>
              <a:t>www.kaggle.com</a:t>
            </a:r>
            <a:r>
              <a:rPr lang="en-US" sz="2200" dirty="0">
                <a:solidFill>
                  <a:srgbClr val="FF0000"/>
                </a:solidFill>
              </a:rPr>
              <a:t>/datasets/</a:t>
            </a:r>
            <a:r>
              <a:rPr lang="en-US" sz="2200" dirty="0" err="1">
                <a:solidFill>
                  <a:srgbClr val="FF0000"/>
                </a:solidFill>
              </a:rPr>
              <a:t>asgharalikhan</a:t>
            </a:r>
            <a:r>
              <a:rPr lang="en-US" sz="2200" dirty="0">
                <a:solidFill>
                  <a:srgbClr val="FF0000"/>
                </a:solidFill>
              </a:rPr>
              <a:t>/mortality-rate-heart-patient-</a:t>
            </a:r>
            <a:r>
              <a:rPr lang="en-US" sz="2200" dirty="0" err="1">
                <a:solidFill>
                  <a:srgbClr val="FF0000"/>
                </a:solidFill>
              </a:rPr>
              <a:t>pakistan</a:t>
            </a:r>
            <a:r>
              <a:rPr lang="en-US" sz="2200" dirty="0">
                <a:solidFill>
                  <a:srgbClr val="FF0000"/>
                </a:solidFill>
              </a:rPr>
              <a:t>-hospital"</a:t>
            </a:r>
          </a:p>
          <a:p>
            <a:pPr marL="0" indent="0">
              <a:buNone/>
            </a:pPr>
            <a:r>
              <a:rPr lang="en-US" sz="2200" dirty="0" err="1">
                <a:solidFill>
                  <a:schemeClr val="tx1"/>
                </a:solidFill>
              </a:rPr>
              <a:t>df</a:t>
            </a:r>
            <a:r>
              <a:rPr lang="en-US" sz="2200" dirty="0">
                <a:solidFill>
                  <a:schemeClr val="tx1"/>
                </a:solidFill>
              </a:rPr>
              <a:t> = </a:t>
            </a:r>
            <a:r>
              <a:rPr lang="en-US" sz="2200" dirty="0" err="1">
                <a:solidFill>
                  <a:schemeClr val="tx1"/>
                </a:solidFill>
              </a:rPr>
              <a:t>pd.read_csv</a:t>
            </a:r>
            <a:r>
              <a:rPr lang="en-US" sz="2200" dirty="0">
                <a:solidFill>
                  <a:schemeClr val="tx1"/>
                </a:solidFill>
              </a:rPr>
              <a:t> (</a:t>
            </a:r>
            <a:r>
              <a:rPr lang="en-US" sz="2200" dirty="0" err="1">
                <a:solidFill>
                  <a:schemeClr val="tx1"/>
                </a:solidFill>
              </a:rPr>
              <a:t>url</a:t>
            </a:r>
            <a:r>
              <a:rPr lang="en-US" sz="2200" dirty="0">
                <a:solidFill>
                  <a:schemeClr val="tx1"/>
                </a:solidFill>
              </a:rPr>
              <a:t>)</a:t>
            </a:r>
          </a:p>
          <a:p>
            <a:pPr marL="0" indent="0">
              <a:buNone/>
            </a:pPr>
            <a:br>
              <a:rPr lang="en-US" dirty="0"/>
            </a:br>
            <a:br>
              <a:rPr lang="en-US" dirty="0"/>
            </a:br>
            <a:endParaRPr lang="en-US" dirty="0"/>
          </a:p>
          <a:p>
            <a:endParaRPr lang="en-US" dirty="0"/>
          </a:p>
          <a:p>
            <a:pPr marL="0" indent="0">
              <a:buNone/>
            </a:pPr>
            <a:endParaRPr lang="en-UA" dirty="0"/>
          </a:p>
        </p:txBody>
      </p:sp>
    </p:spTree>
    <p:extLst>
      <p:ext uri="{BB962C8B-B14F-4D97-AF65-F5344CB8AC3E}">
        <p14:creationId xmlns:p14="http://schemas.microsoft.com/office/powerpoint/2010/main" val="32480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p:txBody>
          <a:bodyPr>
            <a:normAutofit fontScale="92500" lnSpcReduction="20000"/>
          </a:bodyPr>
          <a:lstStyle/>
          <a:p>
            <a:pPr marL="0"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What is missing from the following code?</a:t>
            </a:r>
          </a:p>
          <a:p>
            <a:pPr marL="0" indent="0" algn="l" rtl="0">
              <a:spcBef>
                <a:spcPts val="0"/>
              </a:spcBef>
              <a:spcAft>
                <a:spcPts val="0"/>
              </a:spcAft>
              <a:buNone/>
            </a:pPr>
            <a:endParaRPr lang="en-US" sz="800" b="0" i="0" u="none" strike="noStrike" dirty="0">
              <a:solidFill>
                <a:srgbClr val="000000"/>
              </a:solidFill>
              <a:effectLst/>
            </a:endParaRPr>
          </a:p>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1  </a:t>
            </a:r>
            <a:r>
              <a:rPr lang="en-US" sz="1800" dirty="0">
                <a:latin typeface="Calibri" panose="020F0502020204030204" pitchFamily="34" charset="0"/>
              </a:rPr>
              <a:t>import</a:t>
            </a:r>
            <a:r>
              <a:rPr lang="en-US" sz="1800" b="0" i="0" u="none" strike="noStrike" dirty="0">
                <a:solidFill>
                  <a:srgbClr val="000000"/>
                </a:solidFill>
                <a:effectLst/>
                <a:latin typeface="Calibri" panose="020F0502020204030204" pitchFamily="34" charset="0"/>
              </a:rPr>
              <a:t> pandas </a:t>
            </a:r>
            <a:r>
              <a:rPr lang="en-US" sz="1800" b="0" i="0" u="none" strike="noStrike" dirty="0">
                <a:effectLst/>
                <a:latin typeface="Calibri" panose="020F0502020204030204" pitchFamily="34" charset="0"/>
              </a:rPr>
              <a:t>as</a:t>
            </a:r>
            <a:r>
              <a:rPr lang="en-US" sz="1800" b="0" i="0" u="none" strike="noStrike" dirty="0">
                <a:solidFill>
                  <a:srgbClr val="000000"/>
                </a:solidFill>
                <a:effectLst/>
                <a:latin typeface="Calibri" panose="020F0502020204030204" pitchFamily="34" charset="0"/>
              </a:rPr>
              <a:t> pd</a:t>
            </a:r>
            <a:endParaRPr lang="en-US" sz="800" b="0" i="0" u="none" strike="noStrike" dirty="0">
              <a:solidFill>
                <a:srgbClr val="000000"/>
              </a:solidFill>
              <a:effectLst/>
            </a:endParaRPr>
          </a:p>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2  </a:t>
            </a:r>
            <a:r>
              <a:rPr lang="en-US" sz="1800" b="0" i="0" u="none" strike="noStrike" dirty="0">
                <a:solidFill>
                  <a:srgbClr val="00B050"/>
                </a:solidFill>
                <a:effectLst/>
                <a:latin typeface="Calibri" panose="020F0502020204030204" pitchFamily="34" charset="0"/>
              </a:rPr>
              <a:t># read the online file by the URL provided above, and assign it to variable "</a:t>
            </a:r>
            <a:r>
              <a:rPr lang="en-US" sz="1800" b="0" i="0" u="none" strike="noStrike" dirty="0" err="1">
                <a:solidFill>
                  <a:srgbClr val="00B050"/>
                </a:solidFill>
                <a:effectLst/>
                <a:latin typeface="Calibri" panose="020F0502020204030204" pitchFamily="34" charset="0"/>
              </a:rPr>
              <a:t>df</a:t>
            </a:r>
            <a:r>
              <a:rPr lang="en-US" sz="1800" b="0" i="0" u="none" strike="noStrike" dirty="0">
                <a:solidFill>
                  <a:srgbClr val="00B050"/>
                </a:solidFill>
                <a:effectLst/>
                <a:latin typeface="Calibri" panose="020F0502020204030204" pitchFamily="34" charset="0"/>
              </a:rPr>
              <a:t>”</a:t>
            </a:r>
            <a:endParaRPr lang="en-US" sz="800" dirty="0">
              <a:solidFill>
                <a:srgbClr val="00B050"/>
              </a:solidFill>
            </a:endParaRPr>
          </a:p>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3  path=</a:t>
            </a:r>
            <a:r>
              <a:rPr lang="en-US" sz="1800" b="0" i="0" u="none" strike="noStrike" dirty="0">
                <a:solidFill>
                  <a:srgbClr val="FF0000"/>
                </a:solidFill>
                <a:effectLst/>
                <a:latin typeface="Calibri" panose="020F0502020204030204" pitchFamily="34" charset="0"/>
              </a:rPr>
              <a:t>" </a:t>
            </a:r>
            <a:r>
              <a:rPr lang="en-US" sz="1800" b="0" i="0" u="none" strike="noStrike" dirty="0">
                <a:solidFill>
                  <a:srgbClr val="FF0000"/>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https://www.kaggle.com/datasets/asgharalikhan/mortality-rate-heart-patient-pakistan-hospital</a:t>
            </a:r>
            <a:r>
              <a:rPr lang="en-US" sz="1800" b="0" i="0" u="none" strike="noStrike" dirty="0">
                <a:solidFill>
                  <a:srgbClr val="FF0000"/>
                </a:solidFill>
                <a:effectLst/>
                <a:latin typeface="Calibri" panose="020F0502020204030204" pitchFamily="34" charset="0"/>
              </a:rPr>
              <a:t>"</a:t>
            </a:r>
            <a:endParaRPr lang="en-US" sz="800" b="0" i="0" u="none" strike="noStrike" dirty="0">
              <a:solidFill>
                <a:srgbClr val="FF0000"/>
              </a:solidFill>
              <a:effectLst/>
            </a:endParaRPr>
          </a:p>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4 </a:t>
            </a:r>
            <a:endParaRPr lang="en-US" sz="800" b="0" i="0" u="none" strike="noStrike" dirty="0">
              <a:solidFill>
                <a:srgbClr val="000000"/>
              </a:solidFill>
              <a:effectLst/>
            </a:endParaRPr>
          </a:p>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5</a:t>
            </a:r>
            <a:r>
              <a:rPr lang="en-US" sz="1800" dirty="0">
                <a:solidFill>
                  <a:srgbClr val="000000"/>
                </a:solidFill>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 </a:t>
            </a:r>
            <a:r>
              <a:rPr lang="en-US" sz="1800" b="0" i="0" u="none" strike="noStrike" dirty="0" err="1">
                <a:solidFill>
                  <a:srgbClr val="000000"/>
                </a:solidFill>
                <a:effectLst/>
                <a:latin typeface="Calibri" panose="020F0502020204030204" pitchFamily="34" charset="0"/>
              </a:rPr>
              <a:t>read_csv</a:t>
            </a:r>
            <a:r>
              <a:rPr lang="en-US" sz="1800" b="0" i="0" u="none" strike="noStrike" dirty="0">
                <a:solidFill>
                  <a:srgbClr val="000000"/>
                </a:solidFill>
                <a:effectLst/>
                <a:latin typeface="Calibri" panose="020F0502020204030204" pitchFamily="34" charset="0"/>
              </a:rPr>
              <a:t> (path, header=</a:t>
            </a:r>
            <a:r>
              <a:rPr lang="en-US" sz="1800" b="0" i="0" u="none" strike="noStrike" dirty="0">
                <a:effectLst/>
                <a:latin typeface="Calibri" panose="020F0502020204030204" pitchFamily="34" charset="0"/>
              </a:rPr>
              <a:t>None</a:t>
            </a:r>
            <a:r>
              <a:rPr lang="en-US" sz="1800" b="0" i="0" u="none" strike="noStrike" dirty="0">
                <a:solidFill>
                  <a:srgbClr val="000000"/>
                </a:solidFill>
                <a:effectLst/>
                <a:latin typeface="Calibri" panose="020F0502020204030204" pitchFamily="34" charset="0"/>
              </a:rPr>
              <a:t>)</a:t>
            </a:r>
          </a:p>
          <a:p>
            <a:pPr indent="0" algn="l" rtl="0">
              <a:spcBef>
                <a:spcPts val="0"/>
              </a:spcBef>
              <a:spcAft>
                <a:spcPts val="0"/>
              </a:spcAft>
              <a:buNone/>
            </a:pPr>
            <a:endParaRPr lang="en-US" sz="1800" b="0" i="0" u="none" strike="noStrike" dirty="0">
              <a:solidFill>
                <a:srgbClr val="000000"/>
              </a:solidFill>
              <a:effectLst/>
              <a:latin typeface="Calibri" panose="020F0502020204030204" pitchFamily="34" charset="0"/>
            </a:endParaRPr>
          </a:p>
          <a:p>
            <a:pPr indent="457200" algn="l" rtl="0">
              <a:spcBef>
                <a:spcPts val="0"/>
              </a:spcBef>
              <a:spcAft>
                <a:spcPts val="0"/>
              </a:spcAft>
            </a:pPr>
            <a:endParaRPr lang="en-US" sz="800" b="0" i="0" u="none" strike="noStrike" dirty="0">
              <a:solidFill>
                <a:srgbClr val="000000"/>
              </a:solidFill>
              <a:effectLst/>
            </a:endParaRPr>
          </a:p>
          <a:p>
            <a:pPr algn="l" rtl="0">
              <a:spcBef>
                <a:spcPts val="0"/>
              </a:spcBef>
              <a:spcAft>
                <a:spcPts val="0"/>
              </a:spcAft>
              <a:buFont typeface="Courier New" panose="02070309020205020404" pitchFamily="49" charset="0"/>
              <a:buChar char="o"/>
            </a:pPr>
            <a:r>
              <a:rPr lang="en-US" sz="1800" b="0" i="0" u="sng" strike="noStrike" dirty="0" err="1">
                <a:solidFill>
                  <a:srgbClr val="000000"/>
                </a:solidFill>
                <a:effectLst/>
                <a:latin typeface="Calibri" panose="020F0502020204030204" pitchFamily="34" charset="0"/>
              </a:rPr>
              <a:t>read_csv</a:t>
            </a:r>
            <a:r>
              <a:rPr lang="en-US" sz="1800" b="0" i="0" u="sng" strike="noStrike" dirty="0">
                <a:solidFill>
                  <a:srgbClr val="000000"/>
                </a:solidFill>
                <a:effectLst/>
                <a:latin typeface="Calibri" panose="020F0502020204030204" pitchFamily="34" charset="0"/>
              </a:rPr>
              <a:t> should be </a:t>
            </a:r>
            <a:r>
              <a:rPr lang="en-US" sz="1800" b="0" i="0" u="sng" strike="noStrike" dirty="0" err="1">
                <a:solidFill>
                  <a:srgbClr val="000000"/>
                </a:solidFill>
                <a:effectLst/>
                <a:latin typeface="Calibri" panose="020F0502020204030204" pitchFamily="34" charset="0"/>
              </a:rPr>
              <a:t>pd.read_csv</a:t>
            </a:r>
            <a:endParaRPr lang="en-US" sz="800" b="0" i="0" u="sng" strike="noStrike" dirty="0">
              <a:solidFill>
                <a:srgbClr val="000000"/>
              </a:solidFill>
              <a:effectLst/>
            </a:endParaRPr>
          </a:p>
          <a:p>
            <a:pPr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there is no file path</a:t>
            </a:r>
            <a:endParaRPr lang="en-US" sz="800" b="0" i="0" u="none" strike="noStrike" dirty="0">
              <a:solidFill>
                <a:srgbClr val="000000"/>
              </a:solidFill>
              <a:effectLst/>
            </a:endParaRPr>
          </a:p>
          <a:p>
            <a:pPr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pandas is imported as pd</a:t>
            </a:r>
            <a:endParaRPr lang="en-US" sz="1000" b="0" i="0" u="none" strike="noStrike" dirty="0">
              <a:solidFill>
                <a:srgbClr val="000000"/>
              </a:solidFill>
              <a:effectLst/>
            </a:endParaRPr>
          </a:p>
          <a:p>
            <a:pPr marL="0" indent="0">
              <a:buNone/>
            </a:pPr>
            <a:br>
              <a:rPr lang="en-US" sz="1000" dirty="0"/>
            </a:br>
            <a:br>
              <a:rPr lang="en-US" sz="1000" dirty="0"/>
            </a:br>
            <a:br>
              <a:rPr lang="en-US" sz="1200" dirty="0"/>
            </a:br>
            <a:br>
              <a:rPr lang="en-US" sz="1200" dirty="0"/>
            </a:br>
            <a:br>
              <a:rPr lang="en-US" dirty="0"/>
            </a:br>
            <a:br>
              <a:rPr lang="en-US" dirty="0"/>
            </a:br>
            <a:br>
              <a:rPr lang="en-US" dirty="0"/>
            </a:br>
            <a:br>
              <a:rPr lang="en-US" dirty="0"/>
            </a:br>
            <a:endParaRPr lang="en-UA" dirty="0"/>
          </a:p>
        </p:txBody>
      </p:sp>
    </p:spTree>
    <p:extLst>
      <p:ext uri="{BB962C8B-B14F-4D97-AF65-F5344CB8AC3E}">
        <p14:creationId xmlns:p14="http://schemas.microsoft.com/office/powerpoint/2010/main" val="16218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1"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par>
                          <p:cTn id="17" fill="hold">
                            <p:stCondLst>
                              <p:cond delay="1000"/>
                            </p:stCondLst>
                            <p:childTnLst>
                              <p:par>
                                <p:cTn id="18" presetID="10" presetClass="entr" presetSubtype="0" fill="hold" grpId="1"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10" presetClass="entr" presetSubtype="0" fill="hold" grpId="1"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000"/>
                            </p:stCondLst>
                            <p:childTnLst>
                              <p:par>
                                <p:cTn id="26" presetID="10" presetClass="entr" presetSubtype="0" fill="hold" grpId="1"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2500"/>
                            </p:stCondLst>
                            <p:childTnLst>
                              <p:par>
                                <p:cTn id="30" presetID="10" presetClass="entr" presetSubtype="0" fill="hold" grpId="1"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3000"/>
                            </p:stCondLst>
                            <p:childTnLst>
                              <p:par>
                                <p:cTn id="34" presetID="10" presetClass="entr" presetSubtype="0" fill="hold" grpId="1"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3500"/>
                            </p:stCondLst>
                            <p:childTnLst>
                              <p:par>
                                <p:cTn id="38" presetID="10" presetClass="entr" presetSubtype="0" fill="hold" grpId="1"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par>
                          <p:cTn id="41" fill="hold">
                            <p:stCondLst>
                              <p:cond delay="4000"/>
                            </p:stCondLst>
                            <p:childTnLst>
                              <p:par>
                                <p:cTn id="42" presetID="10" presetClass="entr" presetSubtype="0" fill="hold" grpId="1"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par>
                          <p:cTn id="49" fill="hold">
                            <p:stCondLst>
                              <p:cond delay="5000"/>
                            </p:stCondLst>
                            <p:childTnLst>
                              <p:par>
                                <p:cTn id="50" presetID="10" presetClass="entr" presetSubtype="0" fill="hold" grpId="1" nodeType="after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C110-8AED-8BAF-960E-5121D5CEAEA6}"/>
              </a:ext>
            </a:extLst>
          </p:cNvPr>
          <p:cNvSpPr>
            <a:spLocks noGrp="1"/>
          </p:cNvSpPr>
          <p:nvPr>
            <p:ph type="title"/>
          </p:nvPr>
        </p:nvSpPr>
        <p:spPr/>
        <p:txBody>
          <a:bodyPr/>
          <a:lstStyle/>
          <a:p>
            <a:r>
              <a:rPr lang="en-US" dirty="0"/>
              <a:t>Importing a CSV without a header</a:t>
            </a:r>
            <a:endParaRPr lang="en-UA" dirty="0"/>
          </a:p>
        </p:txBody>
      </p:sp>
      <p:sp>
        <p:nvSpPr>
          <p:cNvPr id="3" name="Content Placeholder 2">
            <a:extLst>
              <a:ext uri="{FF2B5EF4-FFF2-40B4-BE49-F238E27FC236}">
                <a16:creationId xmlns:a16="http://schemas.microsoft.com/office/drawing/2014/main" id="{B7B24FBC-D5BC-B1EA-6FBC-FBE1030CF361}"/>
              </a:ext>
            </a:extLst>
          </p:cNvPr>
          <p:cNvSpPr>
            <a:spLocks noGrp="1"/>
          </p:cNvSpPr>
          <p:nvPr>
            <p:ph idx="1"/>
          </p:nvPr>
        </p:nvSpPr>
        <p:spPr>
          <a:noFill/>
        </p:spPr>
        <p:txBody>
          <a:bodyPr/>
          <a:lstStyle/>
          <a:p>
            <a:pPr marL="0" indent="0" algn="l" rtl="0">
              <a:spcBef>
                <a:spcPts val="0"/>
              </a:spcBef>
              <a:spcAft>
                <a:spcPts val="0"/>
              </a:spcAft>
              <a:buNone/>
            </a:pPr>
            <a:r>
              <a:rPr lang="en-US" sz="1800" b="0" i="0" u="none" strike="noStrike" dirty="0">
                <a:solidFill>
                  <a:srgbClr val="00B050"/>
                </a:solidFill>
                <a:effectLst/>
                <a:latin typeface="Calibri" panose="020F0502020204030204" pitchFamily="34" charset="0"/>
              </a:rPr>
              <a:t>import</a:t>
            </a:r>
            <a:r>
              <a:rPr lang="en-US" sz="1800" b="0" i="0" u="none" strike="noStrike" dirty="0">
                <a:solidFill>
                  <a:srgbClr val="000000"/>
                </a:solidFill>
                <a:effectLst/>
                <a:latin typeface="Calibri" panose="020F0502020204030204" pitchFamily="34" charset="0"/>
              </a:rPr>
              <a:t> pandas </a:t>
            </a:r>
            <a:r>
              <a:rPr lang="en-US" sz="1800" b="0" i="0" u="none" strike="noStrike" dirty="0">
                <a:solidFill>
                  <a:srgbClr val="00B050"/>
                </a:solidFill>
                <a:effectLst/>
                <a:latin typeface="Calibri" panose="020F0502020204030204" pitchFamily="34" charset="0"/>
              </a:rPr>
              <a:t>as</a:t>
            </a:r>
            <a:r>
              <a:rPr lang="en-US" sz="1800" b="0" i="0" u="none" strike="noStrike" dirty="0">
                <a:solidFill>
                  <a:srgbClr val="000000"/>
                </a:solidFill>
                <a:effectLst/>
                <a:latin typeface="Calibri" panose="020F0502020204030204" pitchFamily="34" charset="0"/>
              </a:rPr>
              <a:t> pd</a:t>
            </a:r>
          </a:p>
          <a:p>
            <a:pPr marL="0" indent="0" algn="l" rtl="0">
              <a:spcBef>
                <a:spcPts val="0"/>
              </a:spcBef>
              <a:spcAft>
                <a:spcPts val="0"/>
              </a:spcAft>
              <a:buNone/>
            </a:pPr>
            <a:endParaRPr lang="en-US" b="0" i="0" u="none" strike="noStrike" dirty="0">
              <a:solidFill>
                <a:srgbClr val="000000"/>
              </a:solidFill>
              <a:effectLst/>
            </a:endParaRPr>
          </a:p>
          <a:p>
            <a:pPr indent="0" algn="l" rtl="0">
              <a:spcBef>
                <a:spcPts val="0"/>
              </a:spcBef>
              <a:spcAft>
                <a:spcPts val="0"/>
              </a:spcAft>
              <a:buNone/>
            </a:pPr>
            <a:r>
              <a:rPr lang="en-US" sz="1800" b="0" i="0" u="none" strike="noStrike" dirty="0" err="1">
                <a:solidFill>
                  <a:srgbClr val="000000"/>
                </a:solidFill>
                <a:effectLst/>
                <a:latin typeface="Calibri" panose="020F0502020204030204" pitchFamily="34" charset="0"/>
              </a:rPr>
              <a:t>url</a:t>
            </a:r>
            <a:r>
              <a:rPr lang="en-US" sz="1800" b="0" i="0" u="none" strike="noStrike" dirty="0">
                <a:solidFill>
                  <a:srgbClr val="000000"/>
                </a:solidFill>
                <a:effectLst/>
                <a:latin typeface="Calibri" panose="020F0502020204030204" pitchFamily="34" charset="0"/>
              </a:rPr>
              <a:t> = </a:t>
            </a:r>
            <a:r>
              <a:rPr lang="en-US" sz="1800" b="0" i="0" u="none" strike="noStrike" dirty="0">
                <a:solidFill>
                  <a:srgbClr val="FF0000"/>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https://www.kaggle.com/datasets/asgharalikhan/mortality-rate-heart-patient-pakistan-hospital</a:t>
            </a:r>
            <a:endParaRPr lang="en-US" sz="1800" b="0" i="0" u="none" strike="noStrike" dirty="0">
              <a:solidFill>
                <a:srgbClr val="FF0000"/>
              </a:solidFill>
              <a:effectLst/>
              <a:latin typeface="Calibri" panose="020F0502020204030204" pitchFamily="34" charset="0"/>
            </a:endParaRPr>
          </a:p>
          <a:p>
            <a:pPr indent="0" algn="l" rtl="0">
              <a:spcBef>
                <a:spcPts val="0"/>
              </a:spcBef>
              <a:spcAft>
                <a:spcPts val="0"/>
              </a:spcAft>
              <a:buNone/>
            </a:pPr>
            <a:endParaRPr lang="en-US" dirty="0">
              <a:solidFill>
                <a:srgbClr val="FF0000"/>
              </a:solidFill>
            </a:endParaRPr>
          </a:p>
          <a:p>
            <a:pPr indent="0" algn="l" rtl="0">
              <a:spcBef>
                <a:spcPts val="0"/>
              </a:spcBef>
              <a:spcAft>
                <a:spcPts val="0"/>
              </a:spcAft>
              <a:buNone/>
            </a:pP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 </a:t>
            </a:r>
            <a:r>
              <a:rPr lang="en-US" sz="1800" b="0" i="0" u="none" strike="noStrike" dirty="0" err="1">
                <a:solidFill>
                  <a:srgbClr val="000000"/>
                </a:solidFill>
                <a:effectLst/>
                <a:latin typeface="Calibri" panose="020F0502020204030204" pitchFamily="34" charset="0"/>
              </a:rPr>
              <a:t>pd.read_csv</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url</a:t>
            </a:r>
            <a:r>
              <a:rPr lang="en-US" sz="1800" b="0" i="0" u="none" strike="noStrike" dirty="0">
                <a:solidFill>
                  <a:srgbClr val="000000"/>
                </a:solidFill>
                <a:effectLst/>
                <a:latin typeface="Calibri" panose="020F0502020204030204" pitchFamily="34" charset="0"/>
              </a:rPr>
              <a:t>, header = </a:t>
            </a:r>
            <a:r>
              <a:rPr lang="en-US" sz="1800" b="0" i="0" u="none" strike="noStrike" dirty="0">
                <a:solidFill>
                  <a:srgbClr val="00B050"/>
                </a:solidFill>
                <a:effectLst/>
                <a:latin typeface="Calibri" panose="020F0502020204030204" pitchFamily="34" charset="0"/>
              </a:rPr>
              <a:t>None</a:t>
            </a:r>
            <a:r>
              <a:rPr lang="en-US" sz="1800" b="0" i="0" u="none" strike="noStrike" dirty="0">
                <a:solidFill>
                  <a:srgbClr val="000000"/>
                </a:solidFill>
                <a:effectLst/>
                <a:latin typeface="Calibri" panose="020F0502020204030204" pitchFamily="34" charset="0"/>
              </a:rPr>
              <a:t>)</a:t>
            </a:r>
          </a:p>
          <a:p>
            <a:pPr indent="0" algn="l" rtl="0">
              <a:spcBef>
                <a:spcPts val="0"/>
              </a:spcBef>
              <a:spcAft>
                <a:spcPts val="0"/>
              </a:spcAft>
              <a:buNone/>
            </a:pPr>
            <a:endParaRPr lang="en-US" b="0" i="0" u="none" strike="noStrike" dirty="0">
              <a:solidFill>
                <a:srgbClr val="000000"/>
              </a:solidFill>
              <a:effectLst/>
            </a:endParaRPr>
          </a:p>
          <a:p>
            <a:pPr marL="0" indent="0">
              <a:buNone/>
            </a:pPr>
            <a:br>
              <a:rPr lang="en-US" dirty="0"/>
            </a:br>
            <a:br>
              <a:rPr lang="en-US" dirty="0"/>
            </a:br>
            <a:endParaRPr lang="en-UA" dirty="0"/>
          </a:p>
        </p:txBody>
      </p:sp>
      <p:sp>
        <p:nvSpPr>
          <p:cNvPr id="5" name="Up Arrow 4">
            <a:extLst>
              <a:ext uri="{FF2B5EF4-FFF2-40B4-BE49-F238E27FC236}">
                <a16:creationId xmlns:a16="http://schemas.microsoft.com/office/drawing/2014/main" id="{429891BF-454F-7A44-6BEF-B0B3F4C707E2}"/>
              </a:ext>
            </a:extLst>
          </p:cNvPr>
          <p:cNvSpPr/>
          <p:nvPr/>
        </p:nvSpPr>
        <p:spPr>
          <a:xfrm>
            <a:off x="3571875" y="3429000"/>
            <a:ext cx="45719" cy="528638"/>
          </a:xfrm>
          <a:prstGeom prst="upArrow">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b="1">
              <a:ln w="22225">
                <a:solidFill>
                  <a:schemeClr val="accent2"/>
                </a:solidFill>
                <a:prstDash val="solid"/>
              </a:ln>
              <a:solidFill>
                <a:srgbClr val="FF0000"/>
              </a:solidFill>
            </a:endParaRPr>
          </a:p>
        </p:txBody>
      </p:sp>
    </p:spTree>
    <p:extLst>
      <p:ext uri="{BB962C8B-B14F-4D97-AF65-F5344CB8AC3E}">
        <p14:creationId xmlns:p14="http://schemas.microsoft.com/office/powerpoint/2010/main" val="72673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a:xfrm>
            <a:off x="838200" y="1447800"/>
            <a:ext cx="10515600" cy="4261472"/>
          </a:xfrm>
        </p:spPr>
        <p:txBody>
          <a:bodyPr>
            <a:normAutofit/>
          </a:bodyPr>
          <a:lstStyle/>
          <a:p>
            <a:pPr marL="0" indent="0" algn="just">
              <a:spcBef>
                <a:spcPts val="0"/>
              </a:spcBef>
              <a:buNone/>
            </a:pPr>
            <a:r>
              <a:rPr lang="en-US" sz="1800" dirty="0">
                <a:solidFill>
                  <a:srgbClr val="000000"/>
                </a:solidFill>
                <a:latin typeface="Calibri" panose="020F0502020204030204" pitchFamily="34" charset="0"/>
              </a:rPr>
              <a:t>What method was applied on the </a:t>
            </a:r>
            <a:r>
              <a:rPr lang="en-US" sz="1800" dirty="0" err="1">
                <a:solidFill>
                  <a:srgbClr val="000000"/>
                </a:solidFill>
                <a:latin typeface="Calibri" panose="020F0502020204030204" pitchFamily="34" charset="0"/>
              </a:rPr>
              <a:t>dataframe</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df</a:t>
            </a:r>
            <a:r>
              <a:rPr lang="en-US" sz="1800" dirty="0">
                <a:solidFill>
                  <a:srgbClr val="000000"/>
                </a:solidFill>
                <a:latin typeface="Calibri" panose="020F0502020204030204" pitchFamily="34" charset="0"/>
              </a:rPr>
              <a:t> to get the following output?</a:t>
            </a:r>
          </a:p>
          <a:p>
            <a:pPr marL="0" indent="0" algn="just">
              <a:spcBef>
                <a:spcPts val="0"/>
              </a:spcBef>
              <a:buNone/>
            </a:pPr>
            <a:endParaRPr lang="en-US" sz="1800" dirty="0">
              <a:solidFill>
                <a:srgbClr val="000000"/>
              </a:solidFill>
              <a:latin typeface="Calibri" panose="020F0502020204030204" pitchFamily="34" charset="0"/>
            </a:endParaRPr>
          </a:p>
          <a:p>
            <a:pPr indent="0" algn="just" rtl="0">
              <a:spcBef>
                <a:spcPts val="0"/>
              </a:spcBef>
              <a:spcAft>
                <a:spcPts val="0"/>
              </a:spcAft>
              <a:buNone/>
            </a:pPr>
            <a:br>
              <a:rPr lang="en-US" dirty="0"/>
            </a:br>
            <a:br>
              <a:rPr lang="en-US" dirty="0"/>
            </a:br>
            <a:br>
              <a:rPr lang="en-US" dirty="0"/>
            </a:br>
            <a:endParaRPr lang="en-UA" dirty="0"/>
          </a:p>
        </p:txBody>
      </p:sp>
      <p:pic>
        <p:nvPicPr>
          <p:cNvPr id="2050" name="Picture 2">
            <a:extLst>
              <a:ext uri="{FF2B5EF4-FFF2-40B4-BE49-F238E27FC236}">
                <a16:creationId xmlns:a16="http://schemas.microsoft.com/office/drawing/2014/main" id="{BED2B771-CD65-F725-BE2B-4150160BB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4" y="1998663"/>
            <a:ext cx="9191361" cy="16589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6B8F7D-95F6-CE6C-8379-CD5532EC723F}"/>
              </a:ext>
            </a:extLst>
          </p:cNvPr>
          <p:cNvSpPr txBox="1"/>
          <p:nvPr/>
        </p:nvSpPr>
        <p:spPr>
          <a:xfrm>
            <a:off x="1071562" y="3965575"/>
            <a:ext cx="1614488" cy="1477328"/>
          </a:xfrm>
          <a:prstGeom prst="rect">
            <a:avLst/>
          </a:prstGeom>
          <a:noFill/>
        </p:spPr>
        <p:txBody>
          <a:bodyPr wrap="square" rtlCol="0">
            <a:spAutoFit/>
          </a:bodyPr>
          <a:lstStyle/>
          <a:p>
            <a:pPr marL="285750" indent="-285750" algn="l" rtl="0">
              <a:spcBef>
                <a:spcPts val="0"/>
              </a:spcBef>
              <a:spcAft>
                <a:spcPts val="0"/>
              </a:spcAft>
              <a:buFont typeface="Courier New" panose="02070309020205020404" pitchFamily="49" charset="0"/>
              <a:buChar char="o"/>
            </a:pPr>
            <a:r>
              <a:rPr lang="en-US" sz="1800" b="0" i="0" u="sng" strike="noStrike" dirty="0" err="1">
                <a:solidFill>
                  <a:srgbClr val="000000"/>
                </a:solidFill>
                <a:effectLst/>
                <a:latin typeface="Calibri" panose="020F0502020204030204" pitchFamily="34" charset="0"/>
              </a:rPr>
              <a:t>df.head</a:t>
            </a:r>
            <a:r>
              <a:rPr lang="en-US" sz="1800" b="0" i="0" u="sng" strike="noStrike" dirty="0">
                <a:solidFill>
                  <a:srgbClr val="000000"/>
                </a:solidFill>
                <a:effectLst/>
                <a:latin typeface="Calibri" panose="020F0502020204030204" pitchFamily="34" charset="0"/>
              </a:rPr>
              <a:t>()</a:t>
            </a:r>
            <a:endParaRPr lang="en-US" b="0" i="0" u="sng" strike="noStrike" dirty="0">
              <a:solidFill>
                <a:srgbClr val="000000"/>
              </a:solidFill>
              <a:effectLst/>
            </a:endParaRPr>
          </a:p>
          <a:p>
            <a:pPr marL="285750" indent="-285750" algn="l" rtl="0">
              <a:spcBef>
                <a:spcPts val="0"/>
              </a:spcBef>
              <a:spcAft>
                <a:spcPts val="0"/>
              </a:spcAft>
              <a:buFont typeface="Courier New" panose="02070309020205020404" pitchFamily="49" charset="0"/>
              <a:buChar char="o"/>
            </a:pPr>
            <a:r>
              <a:rPr lang="en-US" sz="1800" b="0" i="0" u="none" strike="noStrike" dirty="0" err="1">
                <a:solidFill>
                  <a:srgbClr val="000000"/>
                </a:solidFill>
                <a:effectLst/>
                <a:latin typeface="Calibri" panose="020F0502020204030204" pitchFamily="34" charset="0"/>
              </a:rPr>
              <a:t>df.tail</a:t>
            </a:r>
            <a:r>
              <a:rPr lang="en-US" sz="1800" b="0" i="0" u="none" strike="noStrike" dirty="0">
                <a:solidFill>
                  <a:srgbClr val="000000"/>
                </a:solidFill>
                <a:effectLst/>
                <a:latin typeface="Calibri" panose="020F0502020204030204" pitchFamily="34" charset="0"/>
              </a:rPr>
              <a:t>()</a:t>
            </a:r>
            <a:endParaRPr lang="en-US" b="0" i="0" u="none" strike="noStrike" dirty="0">
              <a:solidFill>
                <a:srgbClr val="000000"/>
              </a:solidFill>
              <a:effectLst/>
            </a:endParaRPr>
          </a:p>
          <a:p>
            <a:pPr marL="285750" indent="-285750" algn="l" rtl="0">
              <a:spcBef>
                <a:spcPts val="0"/>
              </a:spcBef>
              <a:spcAft>
                <a:spcPts val="0"/>
              </a:spcAft>
              <a:buFont typeface="Courier New" panose="02070309020205020404" pitchFamily="49" charset="0"/>
              <a:buChar char="o"/>
            </a:pPr>
            <a:r>
              <a:rPr lang="en-US" sz="1800" b="0" i="0" u="none" strike="noStrike" dirty="0" err="1">
                <a:solidFill>
                  <a:srgbClr val="000000"/>
                </a:solidFill>
                <a:effectLst/>
                <a:latin typeface="Calibri" panose="020F0502020204030204" pitchFamily="34" charset="0"/>
              </a:rPr>
              <a:t>pd.head</a:t>
            </a:r>
            <a:r>
              <a:rPr lang="en-US" sz="1800" b="0" i="0" u="none" strike="noStrike" dirty="0">
                <a:solidFill>
                  <a:srgbClr val="000000"/>
                </a:solidFill>
                <a:effectLst/>
                <a:latin typeface="Calibri" panose="020F0502020204030204" pitchFamily="34" charset="0"/>
              </a:rPr>
              <a:t>(</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a:t>
            </a:r>
            <a:endParaRPr lang="en-US" b="0" i="0" u="none" strike="noStrike" dirty="0">
              <a:solidFill>
                <a:srgbClr val="000000"/>
              </a:solidFill>
              <a:effectLst/>
            </a:endParaRPr>
          </a:p>
          <a:p>
            <a:pPr algn="l" rtl="0">
              <a:spcBef>
                <a:spcPts val="0"/>
              </a:spcBef>
              <a:spcAft>
                <a:spcPts val="0"/>
              </a:spcAft>
            </a:pPr>
            <a:br>
              <a:rPr lang="en-US" dirty="0"/>
            </a:br>
            <a:endParaRPr lang="en-UA" dirty="0"/>
          </a:p>
        </p:txBody>
      </p:sp>
    </p:spTree>
    <p:extLst>
      <p:ext uri="{BB962C8B-B14F-4D97-AF65-F5344CB8AC3E}">
        <p14:creationId xmlns:p14="http://schemas.microsoft.com/office/powerpoint/2010/main" val="10375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2" uiExpand="1"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B744-00AD-C592-F7FC-D100235E2BF8}"/>
              </a:ext>
            </a:extLst>
          </p:cNvPr>
          <p:cNvSpPr>
            <a:spLocks noGrp="1"/>
          </p:cNvSpPr>
          <p:nvPr>
            <p:ph type="title"/>
          </p:nvPr>
        </p:nvSpPr>
        <p:spPr/>
        <p:txBody>
          <a:bodyPr/>
          <a:lstStyle/>
          <a:p>
            <a:r>
              <a:rPr lang="en-US" dirty="0"/>
              <a:t>Printing the </a:t>
            </a:r>
            <a:r>
              <a:rPr lang="en-US" dirty="0" err="1"/>
              <a:t>dataframe</a:t>
            </a:r>
            <a:r>
              <a:rPr lang="en-US" dirty="0"/>
              <a:t> in Python</a:t>
            </a:r>
            <a:endParaRPr lang="en-UA" dirty="0"/>
          </a:p>
        </p:txBody>
      </p:sp>
      <p:sp>
        <p:nvSpPr>
          <p:cNvPr id="3" name="Content Placeholder 2">
            <a:extLst>
              <a:ext uri="{FF2B5EF4-FFF2-40B4-BE49-F238E27FC236}">
                <a16:creationId xmlns:a16="http://schemas.microsoft.com/office/drawing/2014/main" id="{B0F5650D-8935-5E8E-77F1-E746DFF259EB}"/>
              </a:ext>
            </a:extLst>
          </p:cNvPr>
          <p:cNvSpPr>
            <a:spLocks noGrp="1"/>
          </p:cNvSpPr>
          <p:nvPr>
            <p:ph idx="1"/>
          </p:nvPr>
        </p:nvSpPr>
        <p:spPr>
          <a:xfrm>
            <a:off x="523877" y="1471611"/>
            <a:ext cx="11034713" cy="4236375"/>
          </a:xfrm>
        </p:spPr>
        <p:txBody>
          <a:bodyPr/>
          <a:lstStyle/>
          <a:p>
            <a:pPr algn="l" rtl="0">
              <a:spcBef>
                <a:spcPts val="0"/>
              </a:spcBef>
              <a:spcAft>
                <a:spcPts val="0"/>
              </a:spcAft>
              <a:buFont typeface="Arial" panose="020B0604020202020204" pitchFamily="34" charset="0"/>
              <a:buChar char="•"/>
            </a:pPr>
            <a:r>
              <a:rPr lang="en-US" sz="2000" b="0" i="0" u="none" strike="noStrike" dirty="0" err="1">
                <a:effectLst/>
                <a:latin typeface="Calibri" panose="020F0502020204030204" pitchFamily="34" charset="0"/>
              </a:rPr>
              <a:t>df</a:t>
            </a:r>
            <a:r>
              <a:rPr lang="en-US" sz="2000" b="0" i="0" u="none" strike="noStrike" dirty="0">
                <a:effectLst/>
                <a:latin typeface="Calibri" panose="020F0502020204030204" pitchFamily="34" charset="0"/>
              </a:rPr>
              <a:t> prints the entire </a:t>
            </a:r>
            <a:r>
              <a:rPr lang="en-US" sz="2000" b="0" i="0" u="none" strike="noStrike" dirty="0" err="1">
                <a:effectLst/>
                <a:latin typeface="Calibri" panose="020F0502020204030204" pitchFamily="34" charset="0"/>
              </a:rPr>
              <a:t>dataframe</a:t>
            </a:r>
            <a:r>
              <a:rPr lang="en-US" sz="2000" b="0" i="0" u="none" strike="noStrike" dirty="0">
                <a:effectLst/>
                <a:latin typeface="Calibri" panose="020F0502020204030204" pitchFamily="34" charset="0"/>
              </a:rPr>
              <a:t> (not recommended for large datasets)</a:t>
            </a:r>
            <a:endParaRPr lang="en-US" sz="2000" b="0" i="0" u="none" strike="noStrike" dirty="0">
              <a:effectLst/>
            </a:endParaRPr>
          </a:p>
          <a:p>
            <a:pPr algn="l" rtl="0">
              <a:spcBef>
                <a:spcPts val="0"/>
              </a:spcBef>
              <a:spcAft>
                <a:spcPts val="0"/>
              </a:spcAft>
              <a:buFont typeface="Arial" panose="020B0604020202020204" pitchFamily="34" charset="0"/>
              <a:buChar char="•"/>
            </a:pPr>
            <a:r>
              <a:rPr lang="en-US" sz="2000" b="0" i="0" u="none" strike="noStrike" dirty="0" err="1">
                <a:effectLst/>
                <a:latin typeface="Calibri" panose="020F0502020204030204" pitchFamily="34" charset="0"/>
              </a:rPr>
              <a:t>df</a:t>
            </a:r>
            <a:r>
              <a:rPr lang="en-US" sz="2000" b="0" i="0" u="none" strike="noStrike" dirty="0">
                <a:effectLst/>
                <a:latin typeface="Calibri" panose="020F0502020204030204" pitchFamily="34" charset="0"/>
              </a:rPr>
              <a:t>. head (n) to show the first n rows of the data frame.</a:t>
            </a:r>
            <a:endParaRPr lang="en-US" sz="2000" b="0" i="0" u="none" strike="noStrike" dirty="0">
              <a:effectLst/>
            </a:endParaRPr>
          </a:p>
          <a:p>
            <a:pPr algn="l" rtl="0">
              <a:spcBef>
                <a:spcPts val="0"/>
              </a:spcBef>
              <a:spcAft>
                <a:spcPts val="0"/>
              </a:spcAft>
              <a:buFont typeface="Arial" panose="020B0604020202020204" pitchFamily="34" charset="0"/>
              <a:buChar char="•"/>
            </a:pPr>
            <a:r>
              <a:rPr lang="en-US" sz="2000" b="0" i="0" u="none" strike="noStrike" dirty="0" err="1">
                <a:effectLst/>
                <a:latin typeface="Calibri" panose="020F0502020204030204" pitchFamily="34" charset="0"/>
              </a:rPr>
              <a:t>df</a:t>
            </a:r>
            <a:r>
              <a:rPr lang="en-US" sz="2000" b="0" i="0" u="none" strike="noStrike" dirty="0">
                <a:effectLst/>
                <a:latin typeface="Calibri" panose="020F0502020204030204" pitchFamily="34" charset="0"/>
              </a:rPr>
              <a:t>. tail (n) shows the bottom n rows of the data frame</a:t>
            </a:r>
            <a:r>
              <a:rPr lang="en-US" sz="1800" b="0" i="0" u="none" strike="noStrike" dirty="0">
                <a:effectLst/>
                <a:latin typeface="Calibri" panose="020F0502020204030204" pitchFamily="34" charset="0"/>
              </a:rPr>
              <a:t>.</a:t>
            </a:r>
            <a:endParaRPr lang="en-US" b="0" i="0" u="none" strike="noStrike" dirty="0">
              <a:effectLst/>
            </a:endParaRPr>
          </a:p>
          <a:p>
            <a:pPr marL="0" indent="0" algn="l" rtl="0">
              <a:spcBef>
                <a:spcPts val="0"/>
              </a:spcBef>
              <a:spcAft>
                <a:spcPts val="0"/>
              </a:spcAft>
              <a:buNone/>
            </a:pPr>
            <a:endParaRPr lang="en-US" sz="1800" b="0" i="0" u="none" strike="noStrike" dirty="0">
              <a:solidFill>
                <a:srgbClr val="000000"/>
              </a:solidFill>
              <a:effectLst/>
              <a:latin typeface="Calibri" panose="020F0502020204030204" pitchFamily="34" charset="0"/>
            </a:endParaRPr>
          </a:p>
          <a:p>
            <a:pPr marL="0" indent="0" algn="l" rtl="0">
              <a:spcBef>
                <a:spcPts val="0"/>
              </a:spcBef>
              <a:spcAft>
                <a:spcPts val="0"/>
              </a:spcAft>
              <a:buNone/>
            </a:pPr>
            <a:r>
              <a:rPr lang="en-US" sz="1800" dirty="0">
                <a:solidFill>
                  <a:srgbClr val="000000"/>
                </a:solidFill>
                <a:latin typeface="Calibri" panose="020F0502020204030204" pitchFamily="34" charset="0"/>
              </a:rPr>
              <a:t>	</a:t>
            </a:r>
            <a:r>
              <a:rPr lang="en-US" sz="1800" b="0" i="1" u="none" strike="noStrike" dirty="0" err="1">
                <a:solidFill>
                  <a:schemeClr val="bg2">
                    <a:lumMod val="50000"/>
                  </a:schemeClr>
                </a:solidFill>
                <a:effectLst/>
                <a:latin typeface="Calibri" panose="020F0502020204030204" pitchFamily="34" charset="0"/>
              </a:rPr>
              <a:t>df</a:t>
            </a:r>
            <a:r>
              <a:rPr lang="en-US" sz="1800" b="0" i="1" u="none" strike="noStrike" dirty="0">
                <a:solidFill>
                  <a:schemeClr val="bg2">
                    <a:lumMod val="50000"/>
                  </a:schemeClr>
                </a:solidFill>
                <a:effectLst/>
                <a:latin typeface="Calibri" panose="020F0502020204030204" pitchFamily="34" charset="0"/>
              </a:rPr>
              <a:t>. head ()</a:t>
            </a:r>
            <a:endParaRPr lang="en-US" b="0" i="1" u="none" strike="noStrike" dirty="0">
              <a:solidFill>
                <a:schemeClr val="bg2">
                  <a:lumMod val="50000"/>
                </a:schemeClr>
              </a:solidFill>
              <a:effectLst/>
            </a:endParaRPr>
          </a:p>
          <a:p>
            <a:pPr marL="0" indent="0">
              <a:buNone/>
            </a:pPr>
            <a:br>
              <a:rPr lang="en-US" dirty="0"/>
            </a:br>
            <a:endParaRPr lang="en-UA" dirty="0"/>
          </a:p>
        </p:txBody>
      </p:sp>
      <p:pic>
        <p:nvPicPr>
          <p:cNvPr id="3074" name="Picture 2">
            <a:extLst>
              <a:ext uri="{FF2B5EF4-FFF2-40B4-BE49-F238E27FC236}">
                <a16:creationId xmlns:a16="http://schemas.microsoft.com/office/drawing/2014/main" id="{F5FD0EAA-C348-18F0-D497-94A8054B6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3532318"/>
            <a:ext cx="10368785" cy="1910914"/>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a:extLst>
              <a:ext uri="{FF2B5EF4-FFF2-40B4-BE49-F238E27FC236}">
                <a16:creationId xmlns:a16="http://schemas.microsoft.com/office/drawing/2014/main" id="{99FD93E5-CC02-DFE2-FE43-CAB501607BAE}"/>
              </a:ext>
            </a:extLst>
          </p:cNvPr>
          <p:cNvSpPr/>
          <p:nvPr/>
        </p:nvSpPr>
        <p:spPr>
          <a:xfrm>
            <a:off x="1057275" y="3771900"/>
            <a:ext cx="200025" cy="1614488"/>
          </a:xfrm>
          <a:prstGeom prst="leftBrac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A"/>
          </a:p>
        </p:txBody>
      </p:sp>
      <p:sp>
        <p:nvSpPr>
          <p:cNvPr id="7" name="TextBox 6">
            <a:extLst>
              <a:ext uri="{FF2B5EF4-FFF2-40B4-BE49-F238E27FC236}">
                <a16:creationId xmlns:a16="http://schemas.microsoft.com/office/drawing/2014/main" id="{4C5CD0E9-EE1F-4C92-FA4E-544A0E2D6A19}"/>
              </a:ext>
            </a:extLst>
          </p:cNvPr>
          <p:cNvSpPr txBox="1"/>
          <p:nvPr/>
        </p:nvSpPr>
        <p:spPr>
          <a:xfrm>
            <a:off x="523877" y="4394478"/>
            <a:ext cx="588962" cy="369332"/>
          </a:xfrm>
          <a:prstGeom prst="rect">
            <a:avLst/>
          </a:prstGeom>
          <a:noFill/>
        </p:spPr>
        <p:txBody>
          <a:bodyPr wrap="square" rtlCol="0">
            <a:spAutoFit/>
          </a:bodyPr>
          <a:lstStyle/>
          <a:p>
            <a:r>
              <a:rPr lang="en-US" sz="1800" b="0" i="0" u="none" strike="noStrike" dirty="0">
                <a:solidFill>
                  <a:srgbClr val="000000"/>
                </a:solidFill>
                <a:effectLst/>
                <a:latin typeface="Calibri" panose="020F0502020204030204" pitchFamily="34" charset="0"/>
              </a:rPr>
              <a:t>n=5</a:t>
            </a:r>
            <a:endParaRPr lang="en-UA" dirty="0"/>
          </a:p>
        </p:txBody>
      </p:sp>
      <p:cxnSp>
        <p:nvCxnSpPr>
          <p:cNvPr id="14" name="Straight Arrow Connector 13">
            <a:extLst>
              <a:ext uri="{FF2B5EF4-FFF2-40B4-BE49-F238E27FC236}">
                <a16:creationId xmlns:a16="http://schemas.microsoft.com/office/drawing/2014/main" id="{87C78479-ED15-61AC-6F1E-C121432FAD93}"/>
              </a:ext>
            </a:extLst>
          </p:cNvPr>
          <p:cNvCxnSpPr>
            <a:cxnSpLocks/>
          </p:cNvCxnSpPr>
          <p:nvPr/>
        </p:nvCxnSpPr>
        <p:spPr>
          <a:xfrm flipV="1">
            <a:off x="10044570" y="2990539"/>
            <a:ext cx="369434" cy="3857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BF8F900-627D-96E0-648D-87E06778063E}"/>
              </a:ext>
            </a:extLst>
          </p:cNvPr>
          <p:cNvSpPr/>
          <p:nvPr/>
        </p:nvSpPr>
        <p:spPr>
          <a:xfrm>
            <a:off x="9844085" y="2628899"/>
            <a:ext cx="1438275" cy="38576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rgbClr val="FF0000"/>
                </a:solidFill>
                <a:effectLst/>
                <a:latin typeface="Calibri" panose="020F0502020204030204" pitchFamily="34" charset="0"/>
              </a:rPr>
              <a:t>Header</a:t>
            </a:r>
            <a:endParaRPr lang="en-UA" dirty="0">
              <a:solidFill>
                <a:srgbClr val="FF0000"/>
              </a:solidFill>
            </a:endParaRPr>
          </a:p>
        </p:txBody>
      </p:sp>
      <p:sp>
        <p:nvSpPr>
          <p:cNvPr id="10" name="Frame 9">
            <a:extLst>
              <a:ext uri="{FF2B5EF4-FFF2-40B4-BE49-F238E27FC236}">
                <a16:creationId xmlns:a16="http://schemas.microsoft.com/office/drawing/2014/main" id="{8FB65762-7DA6-B35A-94A8-8603CB07426E}"/>
              </a:ext>
            </a:extLst>
          </p:cNvPr>
          <p:cNvSpPr/>
          <p:nvPr/>
        </p:nvSpPr>
        <p:spPr>
          <a:xfrm>
            <a:off x="1257300" y="3376301"/>
            <a:ext cx="10368785" cy="471488"/>
          </a:xfrm>
          <a:prstGeom prst="frame">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solidFill>
                <a:schemeClr val="tx1"/>
              </a:solidFill>
            </a:endParaRPr>
          </a:p>
        </p:txBody>
      </p:sp>
    </p:spTree>
    <p:extLst>
      <p:ext uri="{BB962C8B-B14F-4D97-AF65-F5344CB8AC3E}">
        <p14:creationId xmlns:p14="http://schemas.microsoft.com/office/powerpoint/2010/main" val="139353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500"/>
                                        <p:tgtEl>
                                          <p:spTgt spid="30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3000"/>
                            </p:stCondLst>
                            <p:childTnLst>
                              <p:par>
                                <p:cTn id="52" presetID="10"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1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9553-6948-FC7A-BAF1-68046AA2FFCB}"/>
              </a:ext>
            </a:extLst>
          </p:cNvPr>
          <p:cNvSpPr>
            <a:spLocks noGrp="1"/>
          </p:cNvSpPr>
          <p:nvPr>
            <p:ph type="title"/>
          </p:nvPr>
        </p:nvSpPr>
        <p:spPr/>
        <p:txBody>
          <a:bodyPr/>
          <a:lstStyle/>
          <a:p>
            <a:r>
              <a:rPr lang="en-US" dirty="0"/>
              <a:t>Adding headers</a:t>
            </a:r>
            <a:endParaRPr lang="en-UA" dirty="0"/>
          </a:p>
        </p:txBody>
      </p:sp>
      <p:sp>
        <p:nvSpPr>
          <p:cNvPr id="3" name="Content Placeholder 2">
            <a:extLst>
              <a:ext uri="{FF2B5EF4-FFF2-40B4-BE49-F238E27FC236}">
                <a16:creationId xmlns:a16="http://schemas.microsoft.com/office/drawing/2014/main" id="{2ED308FC-A65E-FF3B-A7F0-0260ABCA7DC9}"/>
              </a:ext>
            </a:extLst>
          </p:cNvPr>
          <p:cNvSpPr>
            <a:spLocks noGrp="1"/>
          </p:cNvSpPr>
          <p:nvPr>
            <p:ph idx="1"/>
          </p:nvPr>
        </p:nvSpPr>
        <p:spPr/>
        <p:txBody>
          <a:bodyPr>
            <a:normAutofit/>
          </a:bodyPr>
          <a:lstStyle/>
          <a:p>
            <a:pPr marL="0" indent="0">
              <a:buNone/>
            </a:pPr>
            <a:r>
              <a:rPr lang="en-US" sz="2000" b="0" i="0" u="none" strike="noStrike" dirty="0">
                <a:effectLst/>
                <a:latin typeface="Calibri" panose="020F0502020204030204" pitchFamily="34" charset="0"/>
              </a:rPr>
              <a:t>• Replace default header </a:t>
            </a:r>
            <a:r>
              <a:rPr lang="en-US" sz="2000" b="0" i="0" u="none" strike="noStrike" dirty="0">
                <a:solidFill>
                  <a:srgbClr val="000000"/>
                </a:solidFill>
                <a:effectLst/>
                <a:latin typeface="Calibri" panose="020F0502020204030204" pitchFamily="34" charset="0"/>
              </a:rPr>
              <a:t>(by </a:t>
            </a:r>
            <a:r>
              <a:rPr lang="en-US" sz="2000" b="0" i="0" u="none" strike="noStrike" dirty="0" err="1">
                <a:solidFill>
                  <a:srgbClr val="000000"/>
                </a:solidFill>
                <a:effectLst/>
                <a:latin typeface="Calibri" panose="020F0502020204030204" pitchFamily="34" charset="0"/>
              </a:rPr>
              <a:t>df.columns</a:t>
            </a:r>
            <a:r>
              <a:rPr lang="en-US" sz="2000" b="0" i="0" u="none" strike="noStrike" dirty="0">
                <a:solidFill>
                  <a:srgbClr val="000000"/>
                </a:solidFill>
                <a:effectLst/>
                <a:latin typeface="Calibri" panose="020F0502020204030204" pitchFamily="34" charset="0"/>
              </a:rPr>
              <a:t> = headers)</a:t>
            </a:r>
          </a:p>
          <a:p>
            <a:pPr marL="0" indent="0">
              <a:buNone/>
            </a:pPr>
            <a:endParaRPr lang="en-US" sz="2000" b="0" i="0" u="none" strike="noStrike" dirty="0">
              <a:solidFill>
                <a:srgbClr val="000000"/>
              </a:solidFill>
              <a:effectLst/>
              <a:latin typeface="Calibri" panose="020F0502020204030204" pitchFamily="34" charset="0"/>
            </a:endParaRPr>
          </a:p>
          <a:p>
            <a:pPr marL="0" indent="0" algn="l" rtl="0">
              <a:spcBef>
                <a:spcPts val="0"/>
              </a:spcBef>
              <a:spcAft>
                <a:spcPts val="0"/>
              </a:spcAft>
              <a:buNone/>
            </a:pPr>
            <a:endParaRPr lang="en-US" sz="1400" b="0" i="0" u="none" strike="noStrike" dirty="0">
              <a:solidFill>
                <a:srgbClr val="212121"/>
              </a:solidFill>
              <a:effectLst/>
              <a:latin typeface="Calibri" panose="020F0502020204030204" pitchFamily="34" charset="0"/>
            </a:endParaRPr>
          </a:p>
          <a:p>
            <a:pPr marL="0" indent="0" algn="l" rtl="0">
              <a:spcBef>
                <a:spcPts val="0"/>
              </a:spcBef>
              <a:spcAft>
                <a:spcPts val="0"/>
              </a:spcAft>
              <a:buNone/>
            </a:pPr>
            <a:endParaRPr lang="en-US" sz="1800" b="0" i="0" u="none" strike="noStrike" dirty="0">
              <a:solidFill>
                <a:srgbClr val="212121"/>
              </a:solidFill>
              <a:effectLst/>
              <a:latin typeface="Calibri" panose="020F0502020204030204" pitchFamily="34" charset="0"/>
            </a:endParaRPr>
          </a:p>
          <a:p>
            <a:pPr marL="0" indent="0" algn="l" rtl="0">
              <a:spcBef>
                <a:spcPts val="0"/>
              </a:spcBef>
              <a:spcAft>
                <a:spcPts val="0"/>
              </a:spcAft>
              <a:buNone/>
            </a:pPr>
            <a:endParaRPr lang="en-US" sz="1400" b="0" i="0" u="none" strike="noStrike" dirty="0">
              <a:solidFill>
                <a:srgbClr val="000000"/>
              </a:solidFill>
              <a:effectLst/>
            </a:endParaRPr>
          </a:p>
          <a:p>
            <a:pPr marL="0" indent="0" algn="l" rtl="0">
              <a:spcBef>
                <a:spcPts val="0"/>
              </a:spcBef>
              <a:spcAft>
                <a:spcPts val="0"/>
              </a:spcAft>
              <a:buNone/>
            </a:pPr>
            <a:endParaRPr lang="en-US" sz="1800" b="0" i="0" u="none" strike="noStrike" dirty="0">
              <a:solidFill>
                <a:srgbClr val="212121"/>
              </a:solidFill>
              <a:effectLst/>
              <a:latin typeface="Calibri" panose="020F0502020204030204" pitchFamily="34" charset="0"/>
            </a:endParaRPr>
          </a:p>
          <a:p>
            <a:pPr marL="0" indent="0">
              <a:buNone/>
            </a:pPr>
            <a:br>
              <a:rPr lang="en-US" sz="1400" dirty="0"/>
            </a:br>
            <a:br>
              <a:rPr lang="en-US" sz="1400" dirty="0"/>
            </a:br>
            <a:endParaRPr lang="en-UA" sz="2000" dirty="0"/>
          </a:p>
        </p:txBody>
      </p:sp>
      <p:sp>
        <p:nvSpPr>
          <p:cNvPr id="5" name="Rectangle 4">
            <a:extLst>
              <a:ext uri="{FF2B5EF4-FFF2-40B4-BE49-F238E27FC236}">
                <a16:creationId xmlns:a16="http://schemas.microsoft.com/office/drawing/2014/main" id="{CC6FB961-6B6E-ECD1-1579-F09C52119A5B}"/>
              </a:ext>
            </a:extLst>
          </p:cNvPr>
          <p:cNvSpPr/>
          <p:nvPr/>
        </p:nvSpPr>
        <p:spPr>
          <a:xfrm>
            <a:off x="823214" y="2218546"/>
            <a:ext cx="10651760" cy="200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b="0" i="0" u="none" strike="noStrike" dirty="0">
                <a:solidFill>
                  <a:srgbClr val="212121"/>
                </a:solidFill>
                <a:effectLst/>
                <a:latin typeface="Calibri" panose="020F0502020204030204" pitchFamily="34" charset="0"/>
              </a:rPr>
              <a:t>headers </a:t>
            </a:r>
            <a:r>
              <a:rPr lang="en-US" sz="1800" b="1" i="0" u="none" strike="noStrike" dirty="0">
                <a:solidFill>
                  <a:srgbClr val="212121"/>
                </a:solidFill>
                <a:effectLst/>
                <a:latin typeface="Calibri" panose="020F0502020204030204" pitchFamily="34" charset="0"/>
              </a:rPr>
              <a:t>=</a:t>
            </a:r>
            <a:r>
              <a:rPr lang="en-US" sz="1800" b="0" i="0" u="none" strike="noStrike" dirty="0">
                <a:solidFill>
                  <a:srgbClr val="212121"/>
                </a:solidFill>
                <a:effectLst/>
                <a:latin typeface="Calibri" panose="020F0502020204030204" pitchFamily="34" charset="0"/>
              </a:rPr>
              <a:t> </a:t>
            </a:r>
            <a:r>
              <a:rPr lang="en-US" sz="1800" b="0" i="0" u="none" strike="noStrike" dirty="0">
                <a:solidFill>
                  <a:srgbClr val="FF0000"/>
                </a:solidFill>
                <a:effectLst/>
                <a:latin typeface="Calibri" panose="020F0502020204030204" pitchFamily="34" charset="0"/>
              </a:rPr>
              <a:t>["Age", "</a:t>
            </a:r>
            <a:r>
              <a:rPr lang="en-US" sz="1800" b="0" i="0" u="none" strike="noStrike" dirty="0" err="1">
                <a:solidFill>
                  <a:srgbClr val="FF0000"/>
                </a:solidFill>
                <a:effectLst/>
                <a:latin typeface="Calibri" panose="020F0502020204030204" pitchFamily="34" charset="0"/>
              </a:rPr>
              <a:t>AgeGroup</a:t>
            </a:r>
            <a:r>
              <a:rPr lang="en-US" sz="1800" b="0" i="0" u="none" strike="noStrike" dirty="0">
                <a:solidFill>
                  <a:srgbClr val="FF0000"/>
                </a:solidFill>
                <a:effectLst/>
                <a:latin typeface="Calibri" panose="020F0502020204030204" pitchFamily="34" charset="0"/>
              </a:rPr>
              <a:t>", "Gender", "Locality", "</a:t>
            </a:r>
            <a:r>
              <a:rPr lang="en-US" sz="1800" b="0" i="0" u="none" strike="noStrike" dirty="0" err="1">
                <a:solidFill>
                  <a:srgbClr val="FF0000"/>
                </a:solidFill>
                <a:effectLst/>
                <a:latin typeface="Calibri" panose="020F0502020204030204" pitchFamily="34" charset="0"/>
              </a:rPr>
              <a:t>MaritalStatus</a:t>
            </a:r>
            <a:r>
              <a:rPr lang="en-US" sz="1800" b="0" i="0" u="none" strike="noStrike" dirty="0">
                <a:solidFill>
                  <a:srgbClr val="FF0000"/>
                </a:solidFill>
                <a:effectLst/>
                <a:latin typeface="Calibri" panose="020F0502020204030204" pitchFamily="34" charset="0"/>
              </a:rPr>
              <a:t>", "Lifestyle", "Sleep", "Category", "Depression", "Hyperlipidemia", "Smoking", "Diabetes", "HTN", "Allergies", "BP", "Thrombolysis", "BGR", "CPK", "CK-MB",</a:t>
            </a:r>
            <a:r>
              <a:rPr lang="en-US" sz="1400" dirty="0">
                <a:solidFill>
                  <a:srgbClr val="FF0000"/>
                </a:solidFill>
              </a:rPr>
              <a:t> </a:t>
            </a:r>
            <a:r>
              <a:rPr lang="en-US" sz="1800" b="0" i="0" u="none" strike="noStrike" dirty="0">
                <a:solidFill>
                  <a:srgbClr val="FF0000"/>
                </a:solidFill>
                <a:effectLst/>
                <a:latin typeface="Calibri" panose="020F0502020204030204" pitchFamily="34" charset="0"/>
              </a:rPr>
              <a:t>"ESR", "WBC", "RBC", "Hemoglobin", "PCV", "MCV", "MCH", "MCHC", "</a:t>
            </a:r>
            <a:r>
              <a:rPr lang="en-US" sz="1800" b="0" i="0" u="none" strike="noStrike" dirty="0" err="1">
                <a:solidFill>
                  <a:srgbClr val="FF0000"/>
                </a:solidFill>
                <a:effectLst/>
                <a:latin typeface="Calibri" panose="020F0502020204030204" pitchFamily="34" charset="0"/>
              </a:rPr>
              <a:t>PlateletCount</a:t>
            </a:r>
            <a:r>
              <a:rPr lang="en-US" sz="1800" b="0" i="0" u="none" strike="noStrike" dirty="0">
                <a:solidFill>
                  <a:srgbClr val="FF0000"/>
                </a:solidFill>
                <a:effectLst/>
                <a:latin typeface="Calibri" panose="020F0502020204030204" pitchFamily="34" charset="0"/>
              </a:rPr>
              <a:t>", "Neutrophil",</a:t>
            </a:r>
            <a:r>
              <a:rPr lang="en-US" sz="1400" dirty="0">
                <a:solidFill>
                  <a:srgbClr val="FF0000"/>
                </a:solidFill>
              </a:rPr>
              <a:t> </a:t>
            </a:r>
            <a:r>
              <a:rPr lang="en-US" sz="1800" b="0" i="0" u="none" strike="noStrike" dirty="0">
                <a:solidFill>
                  <a:srgbClr val="FF0000"/>
                </a:solidFill>
                <a:effectLst/>
                <a:latin typeface="Calibri" panose="020F0502020204030204" pitchFamily="34" charset="0"/>
              </a:rPr>
              <a:t>"Lymphocyte", "Monocyte", "Eosinophil", "Others", "CO", "Diagnosis", "Hypersensitivity", "CP", "</a:t>
            </a:r>
            <a:r>
              <a:rPr lang="en-US" sz="1800" b="0" i="0" u="none" strike="noStrike" dirty="0" err="1">
                <a:solidFill>
                  <a:srgbClr val="FF0000"/>
                </a:solidFill>
                <a:effectLst/>
                <a:latin typeface="Calibri" panose="020F0502020204030204" pitchFamily="34" charset="0"/>
              </a:rPr>
              <a:t>Trestbps</a:t>
            </a:r>
            <a:r>
              <a:rPr lang="en-US" sz="1800" b="0" i="0" u="none" strike="noStrike" dirty="0">
                <a:solidFill>
                  <a:srgbClr val="FF0000"/>
                </a:solidFill>
                <a:effectLst/>
                <a:latin typeface="Calibri" panose="020F0502020204030204" pitchFamily="34" charset="0"/>
              </a:rPr>
              <a:t>", "Chol", "FBS", "</a:t>
            </a:r>
            <a:r>
              <a:rPr lang="en-US" sz="1800" b="0" i="0" u="none" strike="noStrike" dirty="0" err="1">
                <a:solidFill>
                  <a:srgbClr val="FF0000"/>
                </a:solidFill>
                <a:effectLst/>
                <a:latin typeface="Calibri" panose="020F0502020204030204" pitchFamily="34" charset="0"/>
              </a:rPr>
              <a:t>Restecg</a:t>
            </a:r>
            <a:r>
              <a:rPr lang="en-US" sz="1800" b="0" i="0" u="none" strike="noStrike" dirty="0">
                <a:solidFill>
                  <a:srgbClr val="FF0000"/>
                </a:solidFill>
                <a:effectLst/>
                <a:latin typeface="Calibri" panose="020F0502020204030204" pitchFamily="34" charset="0"/>
              </a:rPr>
              <a:t>", "</a:t>
            </a:r>
            <a:r>
              <a:rPr lang="en-US" sz="1800" b="0" i="0" u="none" strike="noStrike" dirty="0" err="1">
                <a:solidFill>
                  <a:srgbClr val="FF0000"/>
                </a:solidFill>
                <a:effectLst/>
                <a:latin typeface="Calibri" panose="020F0502020204030204" pitchFamily="34" charset="0"/>
              </a:rPr>
              <a:t>Thalach</a:t>
            </a:r>
            <a:r>
              <a:rPr lang="en-US" sz="1800" b="0" i="0" u="none" strike="noStrike" dirty="0">
                <a:solidFill>
                  <a:srgbClr val="FF0000"/>
                </a:solidFill>
                <a:effectLst/>
                <a:latin typeface="Calibri" panose="020F0502020204030204" pitchFamily="34" charset="0"/>
              </a:rPr>
              <a:t>", "</a:t>
            </a:r>
            <a:r>
              <a:rPr lang="en-US" sz="1800" b="0" i="0" u="none" strike="noStrike" dirty="0" err="1">
                <a:solidFill>
                  <a:srgbClr val="FF0000"/>
                </a:solidFill>
                <a:effectLst/>
                <a:latin typeface="Calibri" panose="020F0502020204030204" pitchFamily="34" charset="0"/>
              </a:rPr>
              <a:t>Exang</a:t>
            </a:r>
            <a:r>
              <a:rPr lang="en-US" sz="1800" b="0" i="0" u="none" strike="noStrike" dirty="0">
                <a:solidFill>
                  <a:srgbClr val="FF0000"/>
                </a:solidFill>
                <a:effectLst/>
                <a:latin typeface="Calibri" panose="020F0502020204030204" pitchFamily="34" charset="0"/>
              </a:rPr>
              <a:t>", "</a:t>
            </a:r>
            <a:r>
              <a:rPr lang="en-US" sz="1800" b="0" i="0" u="none" strike="noStrike" dirty="0" err="1">
                <a:solidFill>
                  <a:srgbClr val="FF0000"/>
                </a:solidFill>
                <a:effectLst/>
                <a:latin typeface="Calibri" panose="020F0502020204030204" pitchFamily="34" charset="0"/>
              </a:rPr>
              <a:t>Oldpeak</a:t>
            </a:r>
            <a:r>
              <a:rPr lang="en-US" sz="1800" b="0" i="0" u="none" strike="noStrike" dirty="0">
                <a:solidFill>
                  <a:srgbClr val="FF0000"/>
                </a:solidFill>
                <a:effectLst/>
                <a:latin typeface="Calibri" panose="020F0502020204030204" pitchFamily="34" charset="0"/>
              </a:rPr>
              <a:t>", "Slope", "CA", "</a:t>
            </a:r>
            <a:r>
              <a:rPr lang="en-US" sz="1800" b="0" i="0" u="none" strike="noStrike" dirty="0" err="1">
                <a:solidFill>
                  <a:srgbClr val="FF0000"/>
                </a:solidFill>
                <a:effectLst/>
                <a:latin typeface="Calibri" panose="020F0502020204030204" pitchFamily="34" charset="0"/>
              </a:rPr>
              <a:t>Thal</a:t>
            </a:r>
            <a:r>
              <a:rPr lang="en-US" sz="1800" b="0" i="0" u="none" strike="noStrike" dirty="0">
                <a:solidFill>
                  <a:srgbClr val="FF0000"/>
                </a:solidFill>
                <a:effectLst/>
                <a:latin typeface="Calibri" panose="020F0502020204030204" pitchFamily="34" charset="0"/>
              </a:rPr>
              <a:t>", "Num", "SK", "</a:t>
            </a:r>
            <a:r>
              <a:rPr lang="en-US" sz="1800" b="0" i="0" u="none" strike="noStrike" dirty="0" err="1">
                <a:solidFill>
                  <a:srgbClr val="FF0000"/>
                </a:solidFill>
                <a:effectLst/>
                <a:latin typeface="Calibri" panose="020F0502020204030204" pitchFamily="34" charset="0"/>
              </a:rPr>
              <a:t>SKReact</a:t>
            </a:r>
            <a:r>
              <a:rPr lang="en-US" sz="1800" b="0" i="0" u="none" strike="noStrike" dirty="0">
                <a:solidFill>
                  <a:srgbClr val="FF0000"/>
                </a:solidFill>
                <a:effectLst/>
                <a:latin typeface="Calibri" panose="020F0502020204030204" pitchFamily="34" charset="0"/>
              </a:rPr>
              <a:t>", "Reaction",</a:t>
            </a:r>
            <a:r>
              <a:rPr lang="en-US" sz="1400" dirty="0">
                <a:solidFill>
                  <a:srgbClr val="FF0000"/>
                </a:solidFill>
              </a:rPr>
              <a:t> </a:t>
            </a:r>
            <a:r>
              <a:rPr lang="en-US" sz="1800" b="0" i="0" u="none" strike="noStrike" dirty="0">
                <a:solidFill>
                  <a:srgbClr val="FF0000"/>
                </a:solidFill>
                <a:effectLst/>
                <a:latin typeface="Calibri" panose="020F0502020204030204" pitchFamily="34" charset="0"/>
              </a:rPr>
              <a:t>"Mortality", "</a:t>
            </a:r>
            <a:r>
              <a:rPr lang="en-US" sz="1800" b="0" i="0" u="none" strike="noStrike" dirty="0" err="1">
                <a:solidFill>
                  <a:srgbClr val="FF0000"/>
                </a:solidFill>
                <a:effectLst/>
                <a:latin typeface="Calibri" panose="020F0502020204030204" pitchFamily="34" charset="0"/>
              </a:rPr>
              <a:t>FollowUp</a:t>
            </a:r>
            <a:r>
              <a:rPr lang="en-US" sz="1800" b="0" i="0" u="none" strike="noStrike" dirty="0">
                <a:solidFill>
                  <a:srgbClr val="FF0000"/>
                </a:solidFill>
                <a:effectLst/>
                <a:latin typeface="Calibri" panose="020F0502020204030204" pitchFamily="34" charset="0"/>
              </a:rPr>
              <a:t>"</a:t>
            </a:r>
            <a:endParaRPr lang="en-US" sz="1400" b="0" i="0" u="none" strike="noStrike" dirty="0">
              <a:solidFill>
                <a:srgbClr val="000000"/>
              </a:solidFill>
              <a:effectLst/>
            </a:endParaRPr>
          </a:p>
        </p:txBody>
      </p:sp>
      <p:sp>
        <p:nvSpPr>
          <p:cNvPr id="6" name="Rectangle 5">
            <a:extLst>
              <a:ext uri="{FF2B5EF4-FFF2-40B4-BE49-F238E27FC236}">
                <a16:creationId xmlns:a16="http://schemas.microsoft.com/office/drawing/2014/main" id="{345EE3A4-B479-111B-964F-7D27E17ED93B}"/>
              </a:ext>
            </a:extLst>
          </p:cNvPr>
          <p:cNvSpPr/>
          <p:nvPr/>
        </p:nvSpPr>
        <p:spPr>
          <a:xfrm>
            <a:off x="838200" y="4582696"/>
            <a:ext cx="10651760" cy="554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0" i="0" u="none" strike="noStrike" dirty="0" err="1">
                <a:solidFill>
                  <a:srgbClr val="212121"/>
                </a:solidFill>
                <a:effectLst/>
                <a:latin typeface="Calibri" panose="020F0502020204030204" pitchFamily="34" charset="0"/>
              </a:rPr>
              <a:t>df</a:t>
            </a:r>
            <a:r>
              <a:rPr lang="en-US" sz="1800" b="1" i="0" u="none" strike="noStrike" dirty="0" err="1">
                <a:solidFill>
                  <a:srgbClr val="212121"/>
                </a:solidFill>
                <a:effectLst/>
                <a:latin typeface="Calibri" panose="020F0502020204030204" pitchFamily="34" charset="0"/>
              </a:rPr>
              <a:t>.</a:t>
            </a:r>
            <a:r>
              <a:rPr lang="en-US" sz="1800" b="0" i="0" u="none" strike="noStrike" dirty="0" err="1">
                <a:solidFill>
                  <a:srgbClr val="212121"/>
                </a:solidFill>
                <a:effectLst/>
                <a:latin typeface="Calibri" panose="020F0502020204030204" pitchFamily="34" charset="0"/>
              </a:rPr>
              <a:t>columns</a:t>
            </a:r>
            <a:r>
              <a:rPr lang="en-US" sz="1800" b="0" i="0" u="none" strike="noStrike" dirty="0">
                <a:solidFill>
                  <a:srgbClr val="212121"/>
                </a:solidFill>
                <a:effectLst/>
                <a:latin typeface="Calibri" panose="020F0502020204030204" pitchFamily="34" charset="0"/>
              </a:rPr>
              <a:t> </a:t>
            </a:r>
            <a:r>
              <a:rPr lang="en-US" sz="1800" b="1" i="0" u="none" strike="noStrike" dirty="0">
                <a:solidFill>
                  <a:srgbClr val="212121"/>
                </a:solidFill>
                <a:effectLst/>
                <a:latin typeface="Calibri" panose="020F0502020204030204" pitchFamily="34" charset="0"/>
              </a:rPr>
              <a:t>=</a:t>
            </a:r>
            <a:r>
              <a:rPr lang="en-US" sz="1800" b="0" i="0" u="none" strike="noStrike" dirty="0">
                <a:solidFill>
                  <a:srgbClr val="212121"/>
                </a:solidFill>
                <a:effectLst/>
                <a:latin typeface="Calibri" panose="020F0502020204030204" pitchFamily="34" charset="0"/>
              </a:rPr>
              <a:t> headers</a:t>
            </a:r>
          </a:p>
        </p:txBody>
      </p:sp>
      <p:sp>
        <p:nvSpPr>
          <p:cNvPr id="8" name="Rectangle 7">
            <a:extLst>
              <a:ext uri="{FF2B5EF4-FFF2-40B4-BE49-F238E27FC236}">
                <a16:creationId xmlns:a16="http://schemas.microsoft.com/office/drawing/2014/main" id="{C5A7D967-D587-6B67-9244-7C0E4440FDFE}"/>
              </a:ext>
            </a:extLst>
          </p:cNvPr>
          <p:cNvSpPr/>
          <p:nvPr/>
        </p:nvSpPr>
        <p:spPr>
          <a:xfrm>
            <a:off x="838200" y="5491183"/>
            <a:ext cx="10651760" cy="554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0" i="0" u="none" strike="noStrike" dirty="0" err="1">
                <a:solidFill>
                  <a:srgbClr val="212121"/>
                </a:solidFill>
                <a:effectLst/>
                <a:latin typeface="Calibri" panose="020F0502020204030204" pitchFamily="34" charset="0"/>
              </a:rPr>
              <a:t>df</a:t>
            </a:r>
            <a:r>
              <a:rPr lang="en-US" sz="1800" b="1" i="0" u="none" strike="noStrike" dirty="0" err="1">
                <a:solidFill>
                  <a:srgbClr val="212121"/>
                </a:solidFill>
                <a:effectLst/>
                <a:latin typeface="Calibri" panose="020F0502020204030204" pitchFamily="34" charset="0"/>
              </a:rPr>
              <a:t>.</a:t>
            </a:r>
            <a:r>
              <a:rPr lang="en-US" sz="1800" b="0" i="0" u="none" strike="noStrike" dirty="0" err="1">
                <a:solidFill>
                  <a:srgbClr val="212121"/>
                </a:solidFill>
                <a:effectLst/>
                <a:latin typeface="Calibri" panose="020F0502020204030204" pitchFamily="34" charset="0"/>
              </a:rPr>
              <a:t>head</a:t>
            </a:r>
            <a:r>
              <a:rPr lang="en-US" sz="1800" b="0" i="0" u="none" strike="noStrike" dirty="0">
                <a:solidFill>
                  <a:srgbClr val="212121"/>
                </a:solidFill>
                <a:effectLst/>
                <a:latin typeface="Calibri" panose="020F0502020204030204" pitchFamily="34" charset="0"/>
              </a:rPr>
              <a:t>(10)</a:t>
            </a:r>
          </a:p>
        </p:txBody>
      </p:sp>
    </p:spTree>
    <p:extLst>
      <p:ext uri="{BB962C8B-B14F-4D97-AF65-F5344CB8AC3E}">
        <p14:creationId xmlns:p14="http://schemas.microsoft.com/office/powerpoint/2010/main" val="26106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8" grpId="0" animBg="1"/>
    </p:bldLst>
  </p:timing>
</p:sld>
</file>

<file path=ppt/theme/theme1.xml><?xml version="1.0" encoding="utf-8"?>
<a:theme xmlns:a="http://schemas.openxmlformats.org/drawingml/2006/main" name="tm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p" id="{77A8436D-8A73-2743-968F-D29974CCDBE9}" vid="{16D95E35-C36B-8441-8369-B9E942B9317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Template>
  <TotalTime>273</TotalTime>
  <Words>2022</Words>
  <Application>Microsoft Macintosh PowerPoint</Application>
  <PresentationFormat>Widescreen</PresentationFormat>
  <Paragraphs>182</Paragraphs>
  <Slides>13</Slides>
  <Notes>13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vt:i4>
      </vt:variant>
    </vt:vector>
  </HeadingPairs>
  <TitlesOfParts>
    <vt:vector size="26" baseType="lpstr">
      <vt:lpstr>Arial</vt:lpstr>
      <vt:lpstr>Calibri</vt:lpstr>
      <vt:lpstr>Calibri Light</vt:lpstr>
      <vt:lpstr>Courier New</vt:lpstr>
      <vt:lpstr>Helv</vt:lpstr>
      <vt:lpstr>IBM Plex Mono SemiBold</vt:lpstr>
      <vt:lpstr>IBM Plex Mono Text</vt:lpstr>
      <vt:lpstr>IBM Plex Sans Text</vt:lpstr>
      <vt:lpstr>System Font Regular</vt:lpstr>
      <vt:lpstr>Times New Roman</vt:lpstr>
      <vt:lpstr>tmp</vt:lpstr>
      <vt:lpstr>Custom Design</vt:lpstr>
      <vt:lpstr>1_Custom Design</vt:lpstr>
      <vt:lpstr>Import and export medical data in Python</vt:lpstr>
      <vt:lpstr>Importing Data in Python</vt:lpstr>
      <vt:lpstr>Getting Data</vt:lpstr>
      <vt:lpstr>Importing a CSV into Python</vt:lpstr>
      <vt:lpstr>Question</vt:lpstr>
      <vt:lpstr>Importing a CSV without a header</vt:lpstr>
      <vt:lpstr>Question</vt:lpstr>
      <vt:lpstr>Printing the dataframe in Python</vt:lpstr>
      <vt:lpstr>Adding headers</vt:lpstr>
      <vt:lpstr>Adding headers</vt:lpstr>
      <vt:lpstr>Exporting a Pandas dataframe to CSV</vt:lpstr>
      <vt:lpstr>Exporting to different formats in Python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cp:revision>
  <dcterms:created xsi:type="dcterms:W3CDTF">2023-03-05T15:03:34Z</dcterms:created>
  <dcterms:modified xsi:type="dcterms:W3CDTF">2023-03-09T21:04:04Z</dcterms:modified>
</cp:coreProperties>
</file>